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5"/>
  </p:notesMasterIdLst>
  <p:handoutMasterIdLst>
    <p:handoutMasterId r:id="rId36"/>
  </p:handoutMasterIdLst>
  <p:sldIdLst>
    <p:sldId id="354" r:id="rId3"/>
    <p:sldId id="368" r:id="rId4"/>
    <p:sldId id="286" r:id="rId5"/>
    <p:sldId id="306" r:id="rId6"/>
    <p:sldId id="320" r:id="rId7"/>
    <p:sldId id="307" r:id="rId8"/>
    <p:sldId id="309" r:id="rId9"/>
    <p:sldId id="281" r:id="rId10"/>
    <p:sldId id="282" r:id="rId11"/>
    <p:sldId id="283" r:id="rId12"/>
    <p:sldId id="259" r:id="rId13"/>
    <p:sldId id="261" r:id="rId14"/>
    <p:sldId id="322" r:id="rId15"/>
    <p:sldId id="262" r:id="rId16"/>
    <p:sldId id="312" r:id="rId17"/>
    <p:sldId id="270" r:id="rId18"/>
    <p:sldId id="323" r:id="rId19"/>
    <p:sldId id="324" r:id="rId20"/>
    <p:sldId id="325" r:id="rId21"/>
    <p:sldId id="371" r:id="rId22"/>
    <p:sldId id="374" r:id="rId23"/>
    <p:sldId id="373" r:id="rId24"/>
    <p:sldId id="365" r:id="rId25"/>
    <p:sldId id="366" r:id="rId26"/>
    <p:sldId id="357" r:id="rId27"/>
    <p:sldId id="358" r:id="rId28"/>
    <p:sldId id="359" r:id="rId29"/>
    <p:sldId id="360" r:id="rId30"/>
    <p:sldId id="361" r:id="rId31"/>
    <p:sldId id="362" r:id="rId32"/>
    <p:sldId id="363" r:id="rId33"/>
    <p:sldId id="364" r:id="rId34"/>
  </p:sldIdLst>
  <p:sldSz cx="9144000" cy="6858000" type="screen4x3"/>
  <p:notesSz cx="9296400" cy="68818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64" autoAdjust="0"/>
    <p:restoredTop sz="86447" autoAdjust="0"/>
  </p:normalViewPr>
  <p:slideViewPr>
    <p:cSldViewPr>
      <p:cViewPr>
        <p:scale>
          <a:sx n="87" d="100"/>
          <a:sy n="87" d="100"/>
        </p:scale>
        <p:origin x="-984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4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llcesareo\Desktop\Copia%20de%20SIMBAD_b90bf_2013081912340626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'Hoja1 (2)'!$B$1:$D$1</c:f>
              <c:strCache>
                <c:ptCount val="3"/>
                <c:pt idx="0">
                  <c:v> Municipios con Menos de Cinco Mil Habitantes</c:v>
                </c:pt>
                <c:pt idx="1">
                  <c:v>Municipios con población de entre cinco mil a veinticinco mil habitantes.</c:v>
                </c:pt>
                <c:pt idx="2">
                  <c:v>Más de 25000 habitantes</c:v>
                </c:pt>
              </c:strCache>
            </c:strRef>
          </c:cat>
          <c:val>
            <c:numRef>
              <c:f>'Hoja1 (2)'!$B$17:$D$17</c:f>
              <c:numCache>
                <c:formatCode>General</c:formatCode>
                <c:ptCount val="3"/>
                <c:pt idx="0">
                  <c:v>17</c:v>
                </c:pt>
                <c:pt idx="1">
                  <c:v>116</c:v>
                </c:pt>
                <c:pt idx="2">
                  <c:v>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4"/>
        <c:overlap val="91"/>
        <c:axId val="26301952"/>
        <c:axId val="26303488"/>
      </c:barChart>
      <c:catAx>
        <c:axId val="263019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s-ES"/>
          </a:p>
        </c:txPr>
        <c:crossAx val="26303488"/>
        <c:crosses val="autoZero"/>
        <c:auto val="1"/>
        <c:lblAlgn val="ctr"/>
        <c:lblOffset val="100"/>
        <c:noMultiLvlLbl val="0"/>
      </c:catAx>
      <c:valAx>
        <c:axId val="263034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6301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AC26E717-4AA2-40EF-9D20-D2564331834B}" type="datetimeFigureOut">
              <a:rPr lang="es-ES" smtClean="0"/>
              <a:t>11/10/2013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536528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65809" y="6536528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88E6674-A33E-4E00-BA2F-87058E897C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5818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6347" y="0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29F1D84-0F47-4E75-BCB5-7DBCBFB307AC}" type="datetimeFigureOut">
              <a:rPr lang="es-ES" smtClean="0"/>
              <a:t>11/10/2013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515938"/>
            <a:ext cx="3441700" cy="2581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9640" y="3268861"/>
            <a:ext cx="7437120" cy="3096816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536130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6347" y="6536130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351CB81-DB6A-48F4-9CA4-39CFF35997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4681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1CB81-DB6A-48F4-9CA4-39CFF359971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9511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E5D-9234-4819-8BBE-2D3F69CF8FC6}" type="datetimeFigureOut">
              <a:rPr lang="es-MX" smtClean="0"/>
              <a:pPr/>
              <a:t>11/10/2013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A96-2EB4-41FF-807A-B1F2C1C967D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3514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E5D-9234-4819-8BBE-2D3F69CF8FC6}" type="datetimeFigureOut">
              <a:rPr lang="es-MX" smtClean="0"/>
              <a:pPr/>
              <a:t>11/10/2013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A96-2EB4-41FF-807A-B1F2C1C967D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5720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E5D-9234-4819-8BBE-2D3F69CF8FC6}" type="datetimeFigureOut">
              <a:rPr lang="es-MX" smtClean="0"/>
              <a:pPr/>
              <a:t>11/10/2013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A96-2EB4-41FF-807A-B1F2C1C967D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9971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E5D-9234-4819-8BBE-2D3F69CF8FC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11/10/2013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A96-2EB4-41FF-807A-B1F2C1C967D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819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E5D-9234-4819-8BBE-2D3F69CF8FC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11/10/2013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A96-2EB4-41FF-807A-B1F2C1C967D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611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E5D-9234-4819-8BBE-2D3F69CF8FC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11/10/2013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A96-2EB4-41FF-807A-B1F2C1C967D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930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E5D-9234-4819-8BBE-2D3F69CF8FC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11/10/2013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A96-2EB4-41FF-807A-B1F2C1C967D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562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E5D-9234-4819-8BBE-2D3F69CF8FC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11/10/2013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A96-2EB4-41FF-807A-B1F2C1C967D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2517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E5D-9234-4819-8BBE-2D3F69CF8FC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11/10/2013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A96-2EB4-41FF-807A-B1F2C1C967D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7536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E5D-9234-4819-8BBE-2D3F69CF8FC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11/10/2013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A96-2EB4-41FF-807A-B1F2C1C967D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086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E5D-9234-4819-8BBE-2D3F69CF8FC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11/10/2013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A96-2EB4-41FF-807A-B1F2C1C967D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79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E5D-9234-4819-8BBE-2D3F69CF8FC6}" type="datetimeFigureOut">
              <a:rPr lang="es-MX" smtClean="0"/>
              <a:pPr/>
              <a:t>11/10/2013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A96-2EB4-41FF-807A-B1F2C1C967D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36440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E5D-9234-4819-8BBE-2D3F69CF8FC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11/10/2013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A96-2EB4-41FF-807A-B1F2C1C967D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303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E5D-9234-4819-8BBE-2D3F69CF8FC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11/10/2013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A96-2EB4-41FF-807A-B1F2C1C967D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9447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E5D-9234-4819-8BBE-2D3F69CF8FC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11/10/2013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A96-2EB4-41FF-807A-B1F2C1C967D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9787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9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endParaRPr lang="es-ES" sz="4400">
              <a:solidFill>
                <a:prstClr val="black"/>
              </a:solidFill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s-ES" sz="3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365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E5D-9234-4819-8BBE-2D3F69CF8FC6}" type="datetimeFigureOut">
              <a:rPr lang="es-MX" smtClean="0"/>
              <a:pPr/>
              <a:t>11/10/2013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A96-2EB4-41FF-807A-B1F2C1C967D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16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E5D-9234-4819-8BBE-2D3F69CF8FC6}" type="datetimeFigureOut">
              <a:rPr lang="es-MX" smtClean="0"/>
              <a:pPr/>
              <a:t>11/10/2013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A96-2EB4-41FF-807A-B1F2C1C967D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964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E5D-9234-4819-8BBE-2D3F69CF8FC6}" type="datetimeFigureOut">
              <a:rPr lang="es-MX" smtClean="0"/>
              <a:pPr/>
              <a:t>11/10/2013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A96-2EB4-41FF-807A-B1F2C1C967D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211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E5D-9234-4819-8BBE-2D3F69CF8FC6}" type="datetimeFigureOut">
              <a:rPr lang="es-MX" smtClean="0"/>
              <a:pPr/>
              <a:t>11/10/2013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A96-2EB4-41FF-807A-B1F2C1C967D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329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E5D-9234-4819-8BBE-2D3F69CF8FC6}" type="datetimeFigureOut">
              <a:rPr lang="es-MX" smtClean="0"/>
              <a:pPr/>
              <a:t>11/10/2013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A96-2EB4-41FF-807A-B1F2C1C967D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1815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E5D-9234-4819-8BBE-2D3F69CF8FC6}" type="datetimeFigureOut">
              <a:rPr lang="es-MX" smtClean="0"/>
              <a:pPr/>
              <a:t>11/10/2013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A96-2EB4-41FF-807A-B1F2C1C967D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8209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E5D-9234-4819-8BBE-2D3F69CF8FC6}" type="datetimeFigureOut">
              <a:rPr lang="es-MX" smtClean="0"/>
              <a:pPr/>
              <a:t>11/10/2013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A96-2EB4-41FF-807A-B1F2C1C967D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592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F6E5D-9234-4819-8BBE-2D3F69CF8FC6}" type="datetimeFigureOut">
              <a:rPr lang="es-MX" smtClean="0"/>
              <a:pPr/>
              <a:t>11/10/2013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D5A96-2EB4-41FF-807A-B1F2C1C967D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6215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F6E5D-9234-4819-8BBE-2D3F69CF8FC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11/10/2013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D5A96-2EB4-41FF-807A-B1F2C1C967D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84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g"/><Relationship Id="rId5" Type="http://schemas.openxmlformats.org/officeDocument/2006/relationships/image" Target="../media/image5.emf"/><Relationship Id="rId4" Type="http://schemas.openxmlformats.org/officeDocument/2006/relationships/package" Target="../embeddings/Diapositiva_de_Microsoft_PowerPoint1.sldx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87921" y="1340768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SEMINARIO DE CONTABILIDAD GUBERNAMENTAL</a:t>
            </a:r>
          </a:p>
          <a:p>
            <a:pPr algn="ctr"/>
            <a:endParaRPr lang="es-MX" sz="2000" b="1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13540" y="4730368"/>
            <a:ext cx="84855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Expositor</a:t>
            </a:r>
          </a:p>
          <a:p>
            <a:pPr algn="r"/>
            <a:r>
              <a:rPr lang="es-MX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C.P.C. y M.A. Gerardo García Ricardo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95536" y="6012577"/>
            <a:ext cx="8496944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endParaRPr lang="es-MX" sz="1600" b="1" dirty="0" smtClean="0">
              <a:ln w="11430">
                <a:noFill/>
              </a:ln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algn="r"/>
            <a:r>
              <a:rPr lang="es-MX" sz="1600" b="1" dirty="0" smtClean="0">
                <a:ln w="11430">
                  <a:noFill/>
                </a:ln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gariger@hotmail.com.</a:t>
            </a:r>
            <a:endParaRPr lang="es-MX" sz="1600" b="1" dirty="0">
              <a:ln w="11430">
                <a:noFill/>
              </a:ln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043608" y="2658978"/>
            <a:ext cx="77018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MARCO LEGAL Y MARCO CONCEPTUAL </a:t>
            </a:r>
            <a:endParaRPr lang="es-ES" sz="3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7 Grupo"/>
          <p:cNvGrpSpPr/>
          <p:nvPr/>
        </p:nvGrpSpPr>
        <p:grpSpPr>
          <a:xfrm>
            <a:off x="271156" y="411616"/>
            <a:ext cx="8761671" cy="849600"/>
            <a:chOff x="271156" y="411616"/>
            <a:chExt cx="8761671" cy="849600"/>
          </a:xfrm>
        </p:grpSpPr>
        <p:grpSp>
          <p:nvGrpSpPr>
            <p:cNvPr id="9" name="8 Grupo"/>
            <p:cNvGrpSpPr/>
            <p:nvPr/>
          </p:nvGrpSpPr>
          <p:grpSpPr>
            <a:xfrm>
              <a:off x="4392416" y="460753"/>
              <a:ext cx="4640411" cy="796015"/>
              <a:chOff x="4499992" y="447306"/>
              <a:chExt cx="4640411" cy="796015"/>
            </a:xfrm>
          </p:grpSpPr>
          <p:pic>
            <p:nvPicPr>
              <p:cNvPr id="11" name="10 Imagen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99992" y="447306"/>
                <a:ext cx="1368152" cy="796015"/>
              </a:xfrm>
              <a:prstGeom prst="rect">
                <a:avLst/>
              </a:prstGeom>
            </p:spPr>
          </p:pic>
          <p:sp>
            <p:nvSpPr>
              <p:cNvPr id="12" name="11 CuadroTexto"/>
              <p:cNvSpPr txBox="1"/>
              <p:nvPr/>
            </p:nvSpPr>
            <p:spPr>
              <a:xfrm>
                <a:off x="5828035" y="529516"/>
                <a:ext cx="331236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Instituto de Administración Pública de Veracruz A.C</a:t>
                </a:r>
                <a:r>
                  <a:rPr lang="es-MX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s-MX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0" name="9 Imagen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156" y="411616"/>
              <a:ext cx="2242507" cy="849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036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860519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/>
              <a:t>TÍTULO </a:t>
            </a:r>
            <a:r>
              <a:rPr lang="es-MX" b="1" dirty="0"/>
              <a:t>PRIMERO</a:t>
            </a:r>
          </a:p>
          <a:p>
            <a:pPr algn="ctr"/>
            <a:r>
              <a:rPr lang="es-MX" b="1" dirty="0"/>
              <a:t>Objeto y Definiciones de la Ley</a:t>
            </a:r>
          </a:p>
          <a:p>
            <a:pPr algn="ctr"/>
            <a:r>
              <a:rPr lang="es-MX" b="1" dirty="0" smtClean="0"/>
              <a:t>CAPÍTULO </a:t>
            </a:r>
            <a:r>
              <a:rPr lang="es-MX" b="1" dirty="0"/>
              <a:t>ÚNICO</a:t>
            </a:r>
          </a:p>
          <a:p>
            <a:pPr algn="ctr"/>
            <a:r>
              <a:rPr lang="es-MX" b="1" dirty="0"/>
              <a:t>Disposiciones </a:t>
            </a:r>
            <a:r>
              <a:rPr lang="es-MX" b="1" dirty="0" smtClean="0"/>
              <a:t>Generales</a:t>
            </a:r>
            <a:endParaRPr lang="es-MX" b="1" dirty="0"/>
          </a:p>
        </p:txBody>
      </p:sp>
      <p:sp>
        <p:nvSpPr>
          <p:cNvPr id="5" name="4 Rectángulo"/>
          <p:cNvSpPr/>
          <p:nvPr/>
        </p:nvSpPr>
        <p:spPr>
          <a:xfrm>
            <a:off x="395536" y="1818690"/>
            <a:ext cx="604867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b="1" dirty="0">
                <a:solidFill>
                  <a:schemeClr val="accent2"/>
                </a:solidFill>
              </a:rPr>
              <a:t>Artículo 1.- </a:t>
            </a:r>
            <a:r>
              <a:rPr lang="es-MX" dirty="0"/>
              <a:t>La presente </a:t>
            </a:r>
            <a:r>
              <a:rPr lang="es-MX" dirty="0" smtClean="0"/>
              <a:t>Ley:</a:t>
            </a:r>
          </a:p>
          <a:p>
            <a:pPr algn="just"/>
            <a:r>
              <a:rPr lang="es-MX" b="1" dirty="0" smtClean="0"/>
              <a:t>1.- Es de Orden </a:t>
            </a:r>
            <a:r>
              <a:rPr lang="es-MX" b="1" dirty="0"/>
              <a:t>público </a:t>
            </a:r>
            <a:r>
              <a:rPr lang="es-MX" dirty="0"/>
              <a:t>y </a:t>
            </a:r>
            <a:r>
              <a:rPr lang="es-MX" dirty="0" smtClean="0"/>
              <a:t>:</a:t>
            </a:r>
          </a:p>
          <a:p>
            <a:pPr algn="just"/>
            <a:r>
              <a:rPr lang="es-MX" dirty="0"/>
              <a:t>2</a:t>
            </a:r>
            <a:r>
              <a:rPr lang="es-MX" dirty="0" smtClean="0"/>
              <a:t>.- </a:t>
            </a:r>
            <a:r>
              <a:rPr lang="es-MX" b="1" dirty="0" smtClean="0"/>
              <a:t>Su Objeto es</a:t>
            </a:r>
          </a:p>
          <a:p>
            <a:pPr algn="just"/>
            <a:r>
              <a:rPr lang="es-MX" dirty="0" smtClean="0"/>
              <a:t>establecer </a:t>
            </a:r>
            <a:r>
              <a:rPr lang="es-MX" dirty="0"/>
              <a:t>los criterios generales que </a:t>
            </a:r>
            <a:r>
              <a:rPr lang="es-MX" dirty="0" smtClean="0"/>
              <a:t>regirán:</a:t>
            </a:r>
          </a:p>
          <a:p>
            <a:pPr marL="342900" indent="-342900" algn="just">
              <a:buAutoNum type="alphaLcParenR"/>
            </a:pPr>
            <a:r>
              <a:rPr lang="es-MX" b="1" i="1" dirty="0" smtClean="0"/>
              <a:t>La contabilidad </a:t>
            </a:r>
            <a:r>
              <a:rPr lang="es-MX" b="1" i="1" dirty="0"/>
              <a:t>gubernamental </a:t>
            </a:r>
            <a:r>
              <a:rPr lang="es-MX" dirty="0"/>
              <a:t>y </a:t>
            </a:r>
            <a:endParaRPr lang="es-MX" dirty="0" smtClean="0"/>
          </a:p>
          <a:p>
            <a:pPr marL="342900" indent="-342900" algn="just">
              <a:buAutoNum type="alphaLcParenR"/>
            </a:pPr>
            <a:r>
              <a:rPr lang="es-MX" b="1" i="1" dirty="0" smtClean="0"/>
              <a:t>La emisión </a:t>
            </a:r>
            <a:r>
              <a:rPr lang="es-MX" b="1" i="1" dirty="0"/>
              <a:t>de información financiera </a:t>
            </a:r>
            <a:r>
              <a:rPr lang="es-MX" dirty="0"/>
              <a:t>de los entes </a:t>
            </a:r>
            <a:r>
              <a:rPr lang="es-MX" dirty="0" smtClean="0"/>
              <a:t>públicos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6876256" y="2204864"/>
            <a:ext cx="17281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i="1" dirty="0" smtClean="0"/>
              <a:t>FIN</a:t>
            </a:r>
            <a:r>
              <a:rPr lang="es-MX" sz="2800" i="1" dirty="0" smtClean="0"/>
              <a:t>: </a:t>
            </a:r>
            <a:r>
              <a:rPr lang="es-MX" dirty="0"/>
              <a:t>lograr </a:t>
            </a:r>
            <a:r>
              <a:rPr lang="es-MX" dirty="0" smtClean="0"/>
              <a:t>la </a:t>
            </a:r>
            <a:r>
              <a:rPr lang="es-MX" dirty="0"/>
              <a:t>adecuada </a:t>
            </a:r>
            <a:r>
              <a:rPr lang="es-MX" dirty="0" smtClean="0"/>
              <a:t>armonización</a:t>
            </a:r>
            <a:endParaRPr lang="es-MX" dirty="0"/>
          </a:p>
        </p:txBody>
      </p:sp>
      <p:sp>
        <p:nvSpPr>
          <p:cNvPr id="8" name="7 Cerrar llave"/>
          <p:cNvSpPr/>
          <p:nvPr/>
        </p:nvSpPr>
        <p:spPr>
          <a:xfrm>
            <a:off x="6156176" y="1916832"/>
            <a:ext cx="720080" cy="1656184"/>
          </a:xfrm>
          <a:prstGeom prst="rightBrace">
            <a:avLst/>
          </a:prstGeom>
          <a:noFill/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484100"/>
              </p:ext>
            </p:extLst>
          </p:nvPr>
        </p:nvGraphicFramePr>
        <p:xfrm>
          <a:off x="467544" y="3789040"/>
          <a:ext cx="8280920" cy="279168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839864"/>
                <a:gridCol w="6441056"/>
              </a:tblGrid>
              <a:tr h="320961">
                <a:tc rowSpan="9">
                  <a:txBody>
                    <a:bodyPr/>
                    <a:lstStyle/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Es de observancia obligatoria para:</a:t>
                      </a:r>
                    </a:p>
                    <a:p>
                      <a:r>
                        <a:rPr lang="es-ES" dirty="0" smtClean="0"/>
                        <a:t>Los 3 niveles y </a:t>
                      </a:r>
                    </a:p>
                    <a:p>
                      <a:r>
                        <a:rPr lang="es-ES" dirty="0" smtClean="0"/>
                        <a:t>Los órdenes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Los poderes Ejecutivo, Legislativo y Judicial: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20961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Federación</a:t>
                      </a:r>
                      <a:endParaRPr lang="es-MX" sz="1400" dirty="0"/>
                    </a:p>
                  </a:txBody>
                  <a:tcPr/>
                </a:tc>
              </a:tr>
              <a:tr h="283569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Estados</a:t>
                      </a:r>
                      <a:endParaRPr lang="es-MX" sz="1400" dirty="0"/>
                    </a:p>
                  </a:txBody>
                  <a:tcPr/>
                </a:tc>
              </a:tr>
              <a:tr h="320961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Distrito</a:t>
                      </a:r>
                      <a:r>
                        <a:rPr lang="es-MX" sz="1400" baseline="0" dirty="0" smtClean="0"/>
                        <a:t> Federal</a:t>
                      </a:r>
                      <a:endParaRPr lang="es-MX" sz="1400" dirty="0"/>
                    </a:p>
                  </a:txBody>
                  <a:tcPr/>
                </a:tc>
              </a:tr>
              <a:tr h="28356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También:</a:t>
                      </a:r>
                      <a:endParaRPr lang="es-MX" sz="1400" b="1" dirty="0"/>
                    </a:p>
                  </a:txBody>
                  <a:tcPr/>
                </a:tc>
              </a:tr>
              <a:tr h="283569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Ayuntamientos de los municipios</a:t>
                      </a:r>
                      <a:endParaRPr lang="es-MX" sz="1400" dirty="0"/>
                    </a:p>
                  </a:txBody>
                  <a:tcPr/>
                </a:tc>
              </a:tr>
              <a:tr h="283569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Órganos político-administrativos de las demarcaciones territoriales del DF</a:t>
                      </a:r>
                      <a:endParaRPr lang="es-MX" sz="1400" dirty="0"/>
                    </a:p>
                  </a:txBody>
                  <a:tcPr/>
                </a:tc>
              </a:tr>
              <a:tr h="283569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Entidades de la administración pública paraestatal (Federal,</a:t>
                      </a:r>
                      <a:r>
                        <a:rPr lang="es-MX" sz="1400" baseline="0" dirty="0" smtClean="0"/>
                        <a:t> Estatal y Municipal</a:t>
                      </a:r>
                      <a:r>
                        <a:rPr lang="es-MX" sz="1400" dirty="0" smtClean="0"/>
                        <a:t>)</a:t>
                      </a:r>
                      <a:endParaRPr lang="es-MX" sz="1400" dirty="0"/>
                    </a:p>
                  </a:txBody>
                  <a:tcPr/>
                </a:tc>
              </a:tr>
              <a:tr h="283569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Órganos autónomos federales y estatales.</a:t>
                      </a:r>
                      <a:endParaRPr lang="es-MX" sz="1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0" name="9 Grupo"/>
          <p:cNvGrpSpPr/>
          <p:nvPr/>
        </p:nvGrpSpPr>
        <p:grpSpPr>
          <a:xfrm>
            <a:off x="5258" y="0"/>
            <a:ext cx="9031238" cy="692696"/>
            <a:chOff x="5258" y="0"/>
            <a:chExt cx="9031238" cy="692696"/>
          </a:xfrm>
        </p:grpSpPr>
        <p:grpSp>
          <p:nvGrpSpPr>
            <p:cNvPr id="11" name="10 Grupo"/>
            <p:cNvGrpSpPr/>
            <p:nvPr/>
          </p:nvGrpSpPr>
          <p:grpSpPr>
            <a:xfrm>
              <a:off x="4816497" y="0"/>
              <a:ext cx="4219999" cy="692696"/>
              <a:chOff x="4816497" y="0"/>
              <a:chExt cx="4219999" cy="692696"/>
            </a:xfrm>
          </p:grpSpPr>
          <p:pic>
            <p:nvPicPr>
              <p:cNvPr id="13" name="12 Imagen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16497" y="0"/>
                <a:ext cx="1224135" cy="692696"/>
              </a:xfrm>
              <a:prstGeom prst="rect">
                <a:avLst/>
              </a:prstGeom>
            </p:spPr>
          </p:pic>
          <p:sp>
            <p:nvSpPr>
              <p:cNvPr id="14" name="13 CuadroTexto"/>
              <p:cNvSpPr txBox="1"/>
              <p:nvPr/>
            </p:nvSpPr>
            <p:spPr>
              <a:xfrm>
                <a:off x="6033928" y="96536"/>
                <a:ext cx="30025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Instituto de Administración Pública de Veracruz A.C</a:t>
                </a:r>
                <a:r>
                  <a:rPr lang="es-MX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s-MX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2" name="11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8" y="11078"/>
              <a:ext cx="1799117" cy="6816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2027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es-MX" b="1" dirty="0" smtClean="0">
                <a:solidFill>
                  <a:srgbClr val="C00000"/>
                </a:solidFill>
              </a:rPr>
              <a:t>Las leyes de orden público</a:t>
            </a:r>
            <a:endParaRPr lang="es-MX" b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896544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es-MX" sz="2000" b="1" dirty="0" smtClean="0"/>
              <a:t>¿qué dice la doctrina?</a:t>
            </a:r>
            <a:endParaRPr lang="es-MX" sz="2000" dirty="0" smtClean="0"/>
          </a:p>
          <a:p>
            <a:pPr algn="just">
              <a:buNone/>
            </a:pPr>
            <a:endParaRPr lang="es-MX" sz="2000" dirty="0" smtClean="0"/>
          </a:p>
          <a:p>
            <a:pPr algn="just">
              <a:buNone/>
            </a:pPr>
            <a:r>
              <a:rPr lang="es-MX" sz="2400" b="1" i="1" dirty="0" smtClean="0"/>
              <a:t>Toda </a:t>
            </a:r>
            <a:r>
              <a:rPr lang="es-MX" sz="2400" b="1" i="1" dirty="0"/>
              <a:t>ley imperativa es de orden público </a:t>
            </a:r>
            <a:r>
              <a:rPr lang="es-MX" sz="2000" dirty="0"/>
              <a:t>porque cada vez que </a:t>
            </a:r>
            <a:r>
              <a:rPr lang="es-MX" sz="2000" dirty="0" smtClean="0"/>
              <a:t>el</a:t>
            </a:r>
          </a:p>
          <a:p>
            <a:pPr algn="just">
              <a:buNone/>
            </a:pPr>
            <a:r>
              <a:rPr lang="es-MX" sz="2000" dirty="0" smtClean="0"/>
              <a:t>legislador </a:t>
            </a:r>
            <a:r>
              <a:rPr lang="es-MX" sz="2000" dirty="0"/>
              <a:t>impone una norma con carácter obligatorio y veda </a:t>
            </a:r>
            <a:r>
              <a:rPr lang="es-MX" sz="2000" dirty="0" smtClean="0"/>
              <a:t>a los interesados</a:t>
            </a:r>
          </a:p>
          <a:p>
            <a:pPr algn="just">
              <a:buNone/>
            </a:pPr>
            <a:r>
              <a:rPr lang="es-MX" sz="2000" dirty="0" smtClean="0"/>
              <a:t>apartarse </a:t>
            </a:r>
            <a:r>
              <a:rPr lang="es-MX" sz="2000" dirty="0"/>
              <a:t>de sus disposiciones, es </a:t>
            </a:r>
            <a:r>
              <a:rPr lang="es-MX" sz="2000" b="1" i="1" dirty="0" smtClean="0"/>
              <a:t>porque considera </a:t>
            </a:r>
            <a:r>
              <a:rPr lang="es-MX" sz="2000" b="1" i="1" dirty="0"/>
              <a:t>que hay un interés </a:t>
            </a:r>
            <a:r>
              <a:rPr lang="es-MX" sz="2000" b="1" i="1" dirty="0" smtClean="0"/>
              <a:t>social </a:t>
            </a:r>
          </a:p>
          <a:p>
            <a:pPr algn="just">
              <a:buNone/>
            </a:pPr>
            <a:r>
              <a:rPr lang="es-MX" sz="2000" b="1" i="1" dirty="0" smtClean="0"/>
              <a:t>comprometido </a:t>
            </a:r>
            <a:r>
              <a:rPr lang="es-MX" sz="2000" b="1" i="1" dirty="0"/>
              <a:t>en </a:t>
            </a:r>
            <a:r>
              <a:rPr lang="es-MX" sz="2000" b="1" i="1" dirty="0" smtClean="0"/>
              <a:t>su cumplimiento</a:t>
            </a:r>
            <a:r>
              <a:rPr lang="es-MX" sz="2000" dirty="0" smtClean="0"/>
              <a:t>.</a:t>
            </a:r>
          </a:p>
          <a:p>
            <a:pPr algn="just">
              <a:buNone/>
            </a:pPr>
            <a:endParaRPr lang="es-MX" sz="2000" dirty="0" smtClean="0"/>
          </a:p>
          <a:p>
            <a:pPr lvl="0"/>
            <a:r>
              <a:rPr lang="es-MX" sz="2000" dirty="0" smtClean="0"/>
              <a:t>No pueden ser dejadas sin efecto por acuerdo de las partes en sus contratos, se aplican aun en contra de la voluntad de los interesados.</a:t>
            </a:r>
          </a:p>
          <a:p>
            <a:pPr lvl="0"/>
            <a:r>
              <a:rPr lang="es-MX" sz="2000" dirty="0" smtClean="0"/>
              <a:t>Pueden aplicarse retroactivamente.</a:t>
            </a:r>
          </a:p>
          <a:p>
            <a:pPr lvl="0"/>
            <a:r>
              <a:rPr lang="es-MX" sz="2000" dirty="0" smtClean="0"/>
              <a:t>Nadie puede invocar un error de derecho para eludir su aplicación.</a:t>
            </a:r>
          </a:p>
          <a:p>
            <a:pPr lvl="0"/>
            <a:r>
              <a:rPr lang="es-MX" sz="2000" dirty="0" smtClean="0"/>
              <a:t>Responden a un interés general.</a:t>
            </a:r>
          </a:p>
          <a:p>
            <a:pPr lvl="0"/>
            <a:r>
              <a:rPr lang="es-MX" sz="2000" dirty="0" smtClean="0"/>
              <a:t>Son irrenunciables e imperativas</a:t>
            </a:r>
            <a:endParaRPr lang="es-MX" sz="2000" dirty="0"/>
          </a:p>
        </p:txBody>
      </p:sp>
      <p:grpSp>
        <p:nvGrpSpPr>
          <p:cNvPr id="4" name="3 Grupo"/>
          <p:cNvGrpSpPr/>
          <p:nvPr/>
        </p:nvGrpSpPr>
        <p:grpSpPr>
          <a:xfrm>
            <a:off x="5258" y="0"/>
            <a:ext cx="9031238" cy="692696"/>
            <a:chOff x="5258" y="0"/>
            <a:chExt cx="9031238" cy="692696"/>
          </a:xfrm>
        </p:grpSpPr>
        <p:grpSp>
          <p:nvGrpSpPr>
            <p:cNvPr id="5" name="4 Grupo"/>
            <p:cNvGrpSpPr/>
            <p:nvPr/>
          </p:nvGrpSpPr>
          <p:grpSpPr>
            <a:xfrm>
              <a:off x="4816497" y="0"/>
              <a:ext cx="4219999" cy="692696"/>
              <a:chOff x="4816497" y="0"/>
              <a:chExt cx="4219999" cy="692696"/>
            </a:xfrm>
          </p:grpSpPr>
          <p:pic>
            <p:nvPicPr>
              <p:cNvPr id="7" name="6 Imagen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16497" y="0"/>
                <a:ext cx="1224135" cy="692696"/>
              </a:xfrm>
              <a:prstGeom prst="rect">
                <a:avLst/>
              </a:prstGeom>
            </p:spPr>
          </p:pic>
          <p:sp>
            <p:nvSpPr>
              <p:cNvPr id="8" name="7 CuadroTexto"/>
              <p:cNvSpPr txBox="1"/>
              <p:nvPr/>
            </p:nvSpPr>
            <p:spPr>
              <a:xfrm>
                <a:off x="6033928" y="96536"/>
                <a:ext cx="30025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Instituto de Administración Pública de Veracruz A.C</a:t>
                </a:r>
                <a:r>
                  <a:rPr lang="es-MX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s-MX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6" name="5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8" y="11078"/>
              <a:ext cx="1799117" cy="6816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5542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s-MX" b="1" dirty="0" smtClean="0">
                <a:solidFill>
                  <a:srgbClr val="C00000"/>
                </a:solidFill>
              </a:rPr>
              <a:t>Artículo 2 de la Ley</a:t>
            </a:r>
            <a:endParaRPr lang="es-MX" b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s-MX" dirty="0" smtClean="0"/>
              <a:t>Los entes públicos </a:t>
            </a:r>
            <a:r>
              <a:rPr lang="es-MX" sz="4200" b="1" dirty="0" smtClean="0"/>
              <a:t>aplicarán</a:t>
            </a:r>
            <a:r>
              <a:rPr lang="es-MX" dirty="0" smtClean="0"/>
              <a:t> la contabilidad gubernamental</a:t>
            </a:r>
          </a:p>
          <a:p>
            <a:pPr marL="0" indent="0" algn="ctr">
              <a:buNone/>
            </a:pPr>
            <a:r>
              <a:rPr lang="es-MX" dirty="0" smtClean="0"/>
              <a:t>Para</a:t>
            </a:r>
          </a:p>
          <a:p>
            <a:pPr marL="0" indent="0" algn="ctr">
              <a:buNone/>
            </a:pPr>
            <a:r>
              <a:rPr lang="es-MX" sz="3800" b="1" i="1" dirty="0" smtClean="0"/>
              <a:t>Facilitar</a:t>
            </a:r>
            <a:r>
              <a:rPr lang="es-MX" dirty="0" smtClean="0"/>
              <a:t> el </a:t>
            </a:r>
            <a:r>
              <a:rPr lang="es-MX" sz="3800" b="1" i="1" dirty="0" smtClean="0"/>
              <a:t>registro</a:t>
            </a:r>
            <a:r>
              <a:rPr lang="es-MX" dirty="0" smtClean="0"/>
              <a:t> y la </a:t>
            </a:r>
            <a:r>
              <a:rPr lang="es-MX" sz="3800" b="1" i="1" dirty="0" smtClean="0"/>
              <a:t>fiscalización</a:t>
            </a:r>
            <a:r>
              <a:rPr lang="es-MX" dirty="0" smtClean="0"/>
              <a:t> de:</a:t>
            </a:r>
          </a:p>
          <a:p>
            <a:pPr marL="0" indent="0" algn="ctr">
              <a:buNone/>
            </a:pPr>
            <a:r>
              <a:rPr lang="es-MX" dirty="0" smtClean="0"/>
              <a:t>Activos, pasivos, ingresos y gastos</a:t>
            </a:r>
          </a:p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dirty="0" smtClean="0"/>
              <a:t>Y en general para</a:t>
            </a:r>
          </a:p>
          <a:p>
            <a:pPr marL="0" indent="0" algn="just">
              <a:buNone/>
            </a:pPr>
            <a:r>
              <a:rPr lang="es-MX" dirty="0" smtClean="0"/>
              <a:t>Contribuir a </a:t>
            </a:r>
            <a:r>
              <a:rPr lang="es-MX" b="1" i="1" dirty="0" smtClean="0"/>
              <a:t>medir la eficacia, economía y la eficiencia </a:t>
            </a:r>
            <a:r>
              <a:rPr lang="es-MX" dirty="0" smtClean="0"/>
              <a:t>del </a:t>
            </a:r>
            <a:r>
              <a:rPr lang="es-MX" b="1" i="1" dirty="0" smtClean="0"/>
              <a:t>gasto e ingresos </a:t>
            </a:r>
            <a:r>
              <a:rPr lang="es-MX" dirty="0" smtClean="0"/>
              <a:t>públicos, la administración de la </a:t>
            </a:r>
            <a:r>
              <a:rPr lang="es-MX" b="1" i="1" dirty="0" smtClean="0"/>
              <a:t>deuda pública</a:t>
            </a:r>
            <a:r>
              <a:rPr lang="es-MX" dirty="0" smtClean="0"/>
              <a:t>, incluyendo las obligaciones contingentes </a:t>
            </a:r>
            <a:r>
              <a:rPr lang="es-MX" b="1" i="1" dirty="0" smtClean="0"/>
              <a:t>y el patrimonio </a:t>
            </a:r>
            <a:r>
              <a:rPr lang="es-MX" dirty="0" smtClean="0"/>
              <a:t>del estado.</a:t>
            </a:r>
          </a:p>
          <a:p>
            <a:endParaRPr lang="es-MX" dirty="0"/>
          </a:p>
        </p:txBody>
      </p:sp>
      <p:grpSp>
        <p:nvGrpSpPr>
          <p:cNvPr id="4" name="3 Grupo"/>
          <p:cNvGrpSpPr/>
          <p:nvPr/>
        </p:nvGrpSpPr>
        <p:grpSpPr>
          <a:xfrm>
            <a:off x="5258" y="0"/>
            <a:ext cx="9031238" cy="692696"/>
            <a:chOff x="5258" y="0"/>
            <a:chExt cx="9031238" cy="692696"/>
          </a:xfrm>
        </p:grpSpPr>
        <p:grpSp>
          <p:nvGrpSpPr>
            <p:cNvPr id="5" name="4 Grupo"/>
            <p:cNvGrpSpPr/>
            <p:nvPr/>
          </p:nvGrpSpPr>
          <p:grpSpPr>
            <a:xfrm>
              <a:off x="4816497" y="0"/>
              <a:ext cx="4219999" cy="692696"/>
              <a:chOff x="4816497" y="0"/>
              <a:chExt cx="4219999" cy="692696"/>
            </a:xfrm>
          </p:grpSpPr>
          <p:pic>
            <p:nvPicPr>
              <p:cNvPr id="7" name="6 Imagen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16497" y="0"/>
                <a:ext cx="1224135" cy="692696"/>
              </a:xfrm>
              <a:prstGeom prst="rect">
                <a:avLst/>
              </a:prstGeom>
            </p:spPr>
          </p:pic>
          <p:sp>
            <p:nvSpPr>
              <p:cNvPr id="8" name="7 CuadroTexto"/>
              <p:cNvSpPr txBox="1"/>
              <p:nvPr/>
            </p:nvSpPr>
            <p:spPr>
              <a:xfrm>
                <a:off x="6033928" y="96536"/>
                <a:ext cx="30025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Instituto de Administración Pública de Veracruz A.C</a:t>
                </a:r>
                <a:r>
                  <a:rPr lang="es-MX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s-MX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6" name="5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8" y="11078"/>
              <a:ext cx="1799117" cy="6816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150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257969"/>
              </p:ext>
            </p:extLst>
          </p:nvPr>
        </p:nvGraphicFramePr>
        <p:xfrm>
          <a:off x="467545" y="874020"/>
          <a:ext cx="8208910" cy="5722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2"/>
                <a:gridCol w="1641782"/>
                <a:gridCol w="1641782"/>
                <a:gridCol w="1641782"/>
                <a:gridCol w="1641782"/>
              </a:tblGrid>
              <a:tr h="384144">
                <a:tc gridSpan="5"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TERMINOS DE LA L.G.C.G. Artículo 4</a:t>
                      </a:r>
                      <a:endParaRPr lang="es-E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</a:tr>
              <a:tr h="557273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Armonización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Catálogo de cuentas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Comité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Contabilidad gubernamental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Consejo</a:t>
                      </a:r>
                      <a:endParaRPr lang="es-ES" sz="1400" b="1" dirty="0"/>
                    </a:p>
                  </a:txBody>
                  <a:tcPr anchor="ctr"/>
                </a:tc>
              </a:tr>
              <a:tr h="619192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Costo financiero de la deuda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Cuentas contables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Cuentas presupuestarias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Cuenta pública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Deuda pública</a:t>
                      </a:r>
                      <a:endParaRPr lang="es-ES" sz="1400" b="1" dirty="0"/>
                    </a:p>
                  </a:txBody>
                  <a:tcPr anchor="ctr"/>
                </a:tc>
              </a:tr>
              <a:tr h="557273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Endeudamiento neto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Entes públicos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Entidades federativas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Gasto comprometido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Gasto devengado</a:t>
                      </a:r>
                      <a:endParaRPr lang="es-ES" sz="1400" b="1" dirty="0"/>
                    </a:p>
                  </a:txBody>
                  <a:tcPr anchor="ctr"/>
                </a:tc>
              </a:tr>
              <a:tr h="502343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Gasto ejercido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Gasto pagado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Información financiera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Ingreso devengado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Inventario</a:t>
                      </a:r>
                      <a:endParaRPr lang="es-ES" sz="1400" b="1" dirty="0"/>
                    </a:p>
                  </a:txBody>
                  <a:tcPr anchor="ctr"/>
                </a:tc>
              </a:tr>
              <a:tr h="557273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Lista de cuentas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Manuales de contabilidad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Normas contables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Órganos autónomos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Plan de cuentas</a:t>
                      </a:r>
                      <a:endParaRPr lang="es-ES" sz="1400" b="1" dirty="0"/>
                    </a:p>
                  </a:txBody>
                  <a:tcPr anchor="ctr"/>
                </a:tc>
              </a:tr>
              <a:tr h="681111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Planeación del desarrollo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Postulados básicos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Secretaría de Hacienda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Sistema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anchor="ctr"/>
                </a:tc>
              </a:tr>
              <a:tr h="856937">
                <a:tc gridSpan="5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dirty="0" smtClean="0"/>
                        <a:t>«</a:t>
                      </a:r>
                      <a:r>
                        <a:rPr lang="es-ES" sz="13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LINEAMIENTOS para la construcción y diseño de indicadores de desempeño mediante la Metodología de Marco Lógico. </a:t>
                      </a:r>
                      <a:r>
                        <a:rPr lang="es-ES" sz="1300" b="1" dirty="0" smtClean="0"/>
                        <a:t>»</a:t>
                      </a:r>
                    </a:p>
                    <a:p>
                      <a:pPr algn="just"/>
                      <a:r>
                        <a:rPr lang="es-ES" sz="1300" b="1" dirty="0" smtClean="0"/>
                        <a:t>SEGUNDO.- Las definiciones previstas en el artículo 4, de la Ley General de Contabilidad Gubernamental serán aplicables a los presentes Lineamientos. Adicionalmente a dicho artículo, se entenderá por: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anchor="ctr"/>
                </a:tc>
              </a:tr>
              <a:tr h="502343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CONEVAL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Evaluación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Indicadores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Ley de Contabilidad: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MIR</a:t>
                      </a:r>
                      <a:endParaRPr lang="es-ES" sz="1400" b="1" dirty="0"/>
                    </a:p>
                  </a:txBody>
                  <a:tcPr anchor="ctr"/>
                </a:tc>
              </a:tr>
              <a:tr h="433434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MML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Programas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1 Elipse"/>
          <p:cNvSpPr/>
          <p:nvPr/>
        </p:nvSpPr>
        <p:spPr>
          <a:xfrm>
            <a:off x="611560" y="1340768"/>
            <a:ext cx="1296144" cy="36004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Elipse"/>
          <p:cNvSpPr/>
          <p:nvPr/>
        </p:nvSpPr>
        <p:spPr>
          <a:xfrm>
            <a:off x="2123728" y="1916832"/>
            <a:ext cx="1584176" cy="43204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Elipse"/>
          <p:cNvSpPr/>
          <p:nvPr/>
        </p:nvSpPr>
        <p:spPr>
          <a:xfrm>
            <a:off x="3779912" y="1844824"/>
            <a:ext cx="1584176" cy="57606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2195736" y="2564904"/>
            <a:ext cx="1440160" cy="36004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7092280" y="2519958"/>
            <a:ext cx="1512168" cy="40498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Elipse"/>
          <p:cNvSpPr/>
          <p:nvPr/>
        </p:nvSpPr>
        <p:spPr>
          <a:xfrm>
            <a:off x="5364088" y="3068960"/>
            <a:ext cx="1656184" cy="43204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5363691" y="4221088"/>
            <a:ext cx="1656184" cy="43204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1" name="10 Grupo"/>
          <p:cNvGrpSpPr/>
          <p:nvPr/>
        </p:nvGrpSpPr>
        <p:grpSpPr>
          <a:xfrm>
            <a:off x="5258" y="0"/>
            <a:ext cx="9031238" cy="692696"/>
            <a:chOff x="5258" y="0"/>
            <a:chExt cx="9031238" cy="692696"/>
          </a:xfrm>
        </p:grpSpPr>
        <p:grpSp>
          <p:nvGrpSpPr>
            <p:cNvPr id="12" name="11 Grupo"/>
            <p:cNvGrpSpPr/>
            <p:nvPr/>
          </p:nvGrpSpPr>
          <p:grpSpPr>
            <a:xfrm>
              <a:off x="4816497" y="0"/>
              <a:ext cx="4219999" cy="692696"/>
              <a:chOff x="4816497" y="0"/>
              <a:chExt cx="4219999" cy="692696"/>
            </a:xfrm>
          </p:grpSpPr>
          <p:pic>
            <p:nvPicPr>
              <p:cNvPr id="14" name="13 Imagen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16497" y="0"/>
                <a:ext cx="1224135" cy="692696"/>
              </a:xfrm>
              <a:prstGeom prst="rect">
                <a:avLst/>
              </a:prstGeom>
            </p:spPr>
          </p:pic>
          <p:sp>
            <p:nvSpPr>
              <p:cNvPr id="15" name="14 CuadroTexto"/>
              <p:cNvSpPr txBox="1"/>
              <p:nvPr/>
            </p:nvSpPr>
            <p:spPr>
              <a:xfrm>
                <a:off x="6033928" y="96536"/>
                <a:ext cx="30025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Instituto de Administración Pública de Veracruz A.C</a:t>
                </a:r>
                <a:r>
                  <a:rPr lang="es-MX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s-MX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3" name="12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8" y="11078"/>
              <a:ext cx="1799117" cy="6816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0898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rgbClr val="C00000"/>
                </a:solidFill>
              </a:rPr>
              <a:t>Qué es la Armonización (artículo 4-I)</a:t>
            </a:r>
            <a:endParaRPr lang="es-MX" b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MX" dirty="0" smtClean="0"/>
              <a:t>La revisión, reestructuración y compatibilización</a:t>
            </a:r>
          </a:p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dirty="0" smtClean="0"/>
              <a:t>De los modelos contables a nivel nacional</a:t>
            </a:r>
          </a:p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dirty="0" smtClean="0"/>
              <a:t>A partir de la adecuación y fortalecimiento:</a:t>
            </a:r>
          </a:p>
          <a:p>
            <a:pPr marL="0" indent="0">
              <a:buNone/>
            </a:pPr>
            <a:endParaRPr lang="es-MX" dirty="0" smtClean="0"/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De las </a:t>
            </a:r>
            <a:r>
              <a:rPr lang="es-MX" b="1" i="1" dirty="0" smtClean="0"/>
              <a:t>disposiciones jurídicas </a:t>
            </a:r>
            <a:r>
              <a:rPr lang="es-MX" dirty="0" smtClean="0"/>
              <a:t>que las rigen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De los </a:t>
            </a:r>
            <a:r>
              <a:rPr lang="es-MX" b="1" i="1" dirty="0" smtClean="0"/>
              <a:t>procedimientos para el registro </a:t>
            </a:r>
            <a:r>
              <a:rPr lang="es-MX" dirty="0" smtClean="0"/>
              <a:t>de las operaciones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De la </a:t>
            </a:r>
            <a:r>
              <a:rPr lang="es-MX" b="1" i="1" dirty="0" smtClean="0"/>
              <a:t>información que deben generar los sistemas </a:t>
            </a:r>
            <a:r>
              <a:rPr lang="es-MX" dirty="0" smtClean="0"/>
              <a:t>de contabilidad gubernamental y,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De las </a:t>
            </a:r>
            <a:r>
              <a:rPr lang="es-MX" b="1" i="1" dirty="0" smtClean="0"/>
              <a:t>características y contenido de los </a:t>
            </a:r>
            <a:r>
              <a:rPr lang="es-MX" dirty="0" smtClean="0"/>
              <a:t>principales </a:t>
            </a:r>
            <a:r>
              <a:rPr lang="es-MX" b="1" i="1" dirty="0" smtClean="0"/>
              <a:t>informes</a:t>
            </a:r>
            <a:r>
              <a:rPr lang="es-MX" dirty="0" smtClean="0"/>
              <a:t> de rendición de cuentas</a:t>
            </a:r>
          </a:p>
        </p:txBody>
      </p:sp>
      <p:grpSp>
        <p:nvGrpSpPr>
          <p:cNvPr id="4" name="3 Grupo"/>
          <p:cNvGrpSpPr/>
          <p:nvPr/>
        </p:nvGrpSpPr>
        <p:grpSpPr>
          <a:xfrm>
            <a:off x="5258" y="0"/>
            <a:ext cx="9031238" cy="692696"/>
            <a:chOff x="5258" y="0"/>
            <a:chExt cx="9031238" cy="692696"/>
          </a:xfrm>
        </p:grpSpPr>
        <p:grpSp>
          <p:nvGrpSpPr>
            <p:cNvPr id="5" name="4 Grupo"/>
            <p:cNvGrpSpPr/>
            <p:nvPr/>
          </p:nvGrpSpPr>
          <p:grpSpPr>
            <a:xfrm>
              <a:off x="4816497" y="0"/>
              <a:ext cx="4219999" cy="692696"/>
              <a:chOff x="4816497" y="0"/>
              <a:chExt cx="4219999" cy="692696"/>
            </a:xfrm>
          </p:grpSpPr>
          <p:pic>
            <p:nvPicPr>
              <p:cNvPr id="7" name="6 Imagen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16497" y="0"/>
                <a:ext cx="1224135" cy="692696"/>
              </a:xfrm>
              <a:prstGeom prst="rect">
                <a:avLst/>
              </a:prstGeom>
            </p:spPr>
          </p:pic>
          <p:sp>
            <p:nvSpPr>
              <p:cNvPr id="8" name="7 CuadroTexto"/>
              <p:cNvSpPr txBox="1"/>
              <p:nvPr/>
            </p:nvSpPr>
            <p:spPr>
              <a:xfrm>
                <a:off x="6033928" y="96536"/>
                <a:ext cx="30025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Instituto de Administración Pública de Veracruz A.C</a:t>
                </a:r>
                <a:r>
                  <a:rPr lang="es-MX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s-MX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6" name="5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8" y="11078"/>
              <a:ext cx="1799117" cy="6816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663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773832"/>
            <a:ext cx="8856538" cy="638944"/>
          </a:xfrm>
        </p:spPr>
        <p:txBody>
          <a:bodyPr>
            <a:normAutofit/>
          </a:bodyPr>
          <a:lstStyle/>
          <a:p>
            <a:r>
              <a:rPr lang="es-MX" sz="3200" b="1" dirty="0" smtClean="0">
                <a:solidFill>
                  <a:srgbClr val="C00000"/>
                </a:solidFill>
              </a:rPr>
              <a:t>Quienes son los Entes Públicos (artículo 4-XII)</a:t>
            </a:r>
            <a:endParaRPr lang="es-MX" sz="3200" b="1" dirty="0">
              <a:solidFill>
                <a:srgbClr val="C000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27088" y="1556792"/>
            <a:ext cx="7561262" cy="579438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9999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Á M B I T O</a:t>
            </a:r>
            <a:endParaRPr kumimoji="0" lang="es-ES" sz="3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68313" y="2560390"/>
            <a:ext cx="2592387" cy="436562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9999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22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FEDERAL</a:t>
            </a:r>
            <a:endParaRPr kumimoji="0" lang="es-ES" sz="22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348038" y="2560390"/>
            <a:ext cx="2736850" cy="436562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9999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22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LOCAL</a:t>
            </a:r>
            <a:endParaRPr kumimoji="0" lang="es-ES" sz="22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299200" y="2560390"/>
            <a:ext cx="2736850" cy="436562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9999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22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MUNICIPAL</a:t>
            </a:r>
            <a:endParaRPr kumimoji="0" lang="es-ES" sz="22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68313" y="3213224"/>
            <a:ext cx="2663825" cy="406400"/>
          </a:xfrm>
          <a:prstGeom prst="rect">
            <a:avLst/>
          </a:prstGeom>
          <a:gradFill rotWithShape="1">
            <a:gsLst>
              <a:gs pos="0">
                <a:srgbClr val="99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2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PODER EJECUTIVO</a:t>
            </a:r>
            <a:endParaRPr kumimoji="0" lang="es-ES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370638" y="3238624"/>
            <a:ext cx="2665412" cy="406400"/>
          </a:xfrm>
          <a:prstGeom prst="rect">
            <a:avLst/>
          </a:prstGeom>
          <a:gradFill rotWithShape="1">
            <a:gsLst>
              <a:gs pos="0">
                <a:srgbClr val="99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2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AYUNTAMIENTOS</a:t>
            </a:r>
            <a:endParaRPr kumimoji="0" lang="es-ES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68313" y="3958704"/>
            <a:ext cx="2663825" cy="406400"/>
          </a:xfrm>
          <a:prstGeom prst="rect">
            <a:avLst/>
          </a:prstGeom>
          <a:gradFill rotWithShape="1">
            <a:gsLst>
              <a:gs pos="0">
                <a:srgbClr val="99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2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PODER LEGISLATIVO</a:t>
            </a:r>
            <a:endParaRPr kumimoji="0" lang="es-ES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468313" y="4606776"/>
            <a:ext cx="2663825" cy="406400"/>
          </a:xfrm>
          <a:prstGeom prst="rect">
            <a:avLst/>
          </a:prstGeom>
          <a:gradFill rotWithShape="1">
            <a:gsLst>
              <a:gs pos="0">
                <a:srgbClr val="99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2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PODER JUDICIAL</a:t>
            </a:r>
            <a:endParaRPr kumimoji="0" lang="es-ES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468313" y="5254848"/>
            <a:ext cx="2663825" cy="406400"/>
          </a:xfrm>
          <a:prstGeom prst="rect">
            <a:avLst/>
          </a:prstGeom>
          <a:gradFill rotWithShape="1">
            <a:gsLst>
              <a:gs pos="0">
                <a:srgbClr val="99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2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ENTES AUTÓNOMOS</a:t>
            </a:r>
            <a:endParaRPr kumimoji="0" lang="es-ES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468313" y="5798269"/>
            <a:ext cx="2663825" cy="711200"/>
          </a:xfrm>
          <a:prstGeom prst="rect">
            <a:avLst/>
          </a:prstGeom>
          <a:gradFill rotWithShape="1">
            <a:gsLst>
              <a:gs pos="0">
                <a:srgbClr val="99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2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ENTIDADES PARAESTATALES</a:t>
            </a:r>
            <a:endParaRPr kumimoji="0" lang="es-ES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6372225" y="3958704"/>
            <a:ext cx="2663825" cy="406400"/>
          </a:xfrm>
          <a:prstGeom prst="rect">
            <a:avLst/>
          </a:prstGeom>
          <a:gradFill rotWithShape="1">
            <a:gsLst>
              <a:gs pos="0">
                <a:srgbClr val="99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2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DELEGACIONES D.F.</a:t>
            </a:r>
            <a:endParaRPr kumimoji="0" lang="es-ES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443663" y="5814144"/>
            <a:ext cx="2376487" cy="711200"/>
          </a:xfrm>
          <a:prstGeom prst="rect">
            <a:avLst/>
          </a:prstGeom>
          <a:gradFill rotWithShape="1">
            <a:gsLst>
              <a:gs pos="0">
                <a:srgbClr val="99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2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ENTIDADES PARAESTATALES</a:t>
            </a:r>
            <a:endParaRPr kumimoji="0" lang="es-ES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3419475" y="3213224"/>
            <a:ext cx="2665413" cy="406400"/>
          </a:xfrm>
          <a:prstGeom prst="rect">
            <a:avLst/>
          </a:prstGeom>
          <a:gradFill rotWithShape="1">
            <a:gsLst>
              <a:gs pos="0">
                <a:srgbClr val="99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2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PODER EJECUTIVO</a:t>
            </a:r>
            <a:endParaRPr kumimoji="0" lang="es-ES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3419475" y="3958704"/>
            <a:ext cx="2665413" cy="406400"/>
          </a:xfrm>
          <a:prstGeom prst="rect">
            <a:avLst/>
          </a:prstGeom>
          <a:gradFill rotWithShape="1">
            <a:gsLst>
              <a:gs pos="0">
                <a:srgbClr val="99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2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PODER LEGISLATIVO</a:t>
            </a:r>
            <a:endParaRPr kumimoji="0" lang="es-ES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3419475" y="4606776"/>
            <a:ext cx="2663825" cy="406400"/>
          </a:xfrm>
          <a:prstGeom prst="rect">
            <a:avLst/>
          </a:prstGeom>
          <a:gradFill rotWithShape="1">
            <a:gsLst>
              <a:gs pos="0">
                <a:srgbClr val="99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2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PODER JUDICIAL</a:t>
            </a:r>
            <a:endParaRPr kumimoji="0" lang="es-ES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3419475" y="5269136"/>
            <a:ext cx="2663825" cy="376237"/>
          </a:xfrm>
          <a:prstGeom prst="rect">
            <a:avLst/>
          </a:prstGeom>
          <a:gradFill rotWithShape="1">
            <a:gsLst>
              <a:gs pos="0">
                <a:srgbClr val="99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8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ENTES AUTÓNOMOS</a:t>
            </a:r>
            <a:endParaRPr kumimoji="0" lang="es-ES" sz="18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3419475" y="5814144"/>
            <a:ext cx="2663825" cy="711200"/>
          </a:xfrm>
          <a:prstGeom prst="rect">
            <a:avLst/>
          </a:prstGeom>
          <a:gradFill rotWithShape="1">
            <a:gsLst>
              <a:gs pos="0">
                <a:srgbClr val="99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2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ENTIDADES PARAESTATALES</a:t>
            </a:r>
            <a:endParaRPr kumimoji="0" lang="es-ES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grpSp>
        <p:nvGrpSpPr>
          <p:cNvPr id="23" name="22 Grupo"/>
          <p:cNvGrpSpPr/>
          <p:nvPr/>
        </p:nvGrpSpPr>
        <p:grpSpPr>
          <a:xfrm>
            <a:off x="5258" y="0"/>
            <a:ext cx="9031238" cy="692696"/>
            <a:chOff x="5258" y="0"/>
            <a:chExt cx="9031238" cy="692696"/>
          </a:xfrm>
        </p:grpSpPr>
        <p:grpSp>
          <p:nvGrpSpPr>
            <p:cNvPr id="24" name="23 Grupo"/>
            <p:cNvGrpSpPr/>
            <p:nvPr/>
          </p:nvGrpSpPr>
          <p:grpSpPr>
            <a:xfrm>
              <a:off x="4816497" y="0"/>
              <a:ext cx="4219999" cy="692696"/>
              <a:chOff x="4816497" y="0"/>
              <a:chExt cx="4219999" cy="692696"/>
            </a:xfrm>
          </p:grpSpPr>
          <p:pic>
            <p:nvPicPr>
              <p:cNvPr id="26" name="25 Imagen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16497" y="0"/>
                <a:ext cx="1224135" cy="692696"/>
              </a:xfrm>
              <a:prstGeom prst="rect">
                <a:avLst/>
              </a:prstGeom>
            </p:spPr>
          </p:pic>
          <p:sp>
            <p:nvSpPr>
              <p:cNvPr id="27" name="26 CuadroTexto"/>
              <p:cNvSpPr txBox="1"/>
              <p:nvPr/>
            </p:nvSpPr>
            <p:spPr>
              <a:xfrm>
                <a:off x="6033928" y="96536"/>
                <a:ext cx="30025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Instituto de Administración Pública de Veracruz A.C</a:t>
                </a:r>
                <a:r>
                  <a:rPr lang="es-MX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s-MX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8" y="11078"/>
              <a:ext cx="1799117" cy="6816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663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s-MX" b="1" dirty="0" smtClean="0">
                <a:solidFill>
                  <a:srgbClr val="C00000"/>
                </a:solidFill>
              </a:rPr>
              <a:t>Facultades del CONAC (artículo 9)</a:t>
            </a:r>
            <a:endParaRPr lang="es-MX" b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711349"/>
            <a:ext cx="85689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X. Analizar y aprobar</a:t>
            </a:r>
            <a:endParaRPr lang="es-MX" dirty="0" smtClean="0"/>
          </a:p>
          <a:p>
            <a:r>
              <a:rPr lang="es-ES" dirty="0" smtClean="0"/>
              <a:t>Disposiciones de registro contable de Deuda Pública</a:t>
            </a:r>
          </a:p>
          <a:p>
            <a:endParaRPr lang="es-ES" dirty="0" smtClean="0"/>
          </a:p>
          <a:p>
            <a:pPr>
              <a:buNone/>
            </a:pPr>
            <a:r>
              <a:rPr lang="es-ES" dirty="0" smtClean="0"/>
              <a:t>XI. Determinar</a:t>
            </a:r>
          </a:p>
          <a:p>
            <a:r>
              <a:rPr lang="es-ES" dirty="0" smtClean="0"/>
              <a:t>Características de los sistemas que se aplicarán de forma simplificada en municipios con -25,000 habitantes.</a:t>
            </a:r>
            <a:endParaRPr lang="es-MX" dirty="0"/>
          </a:p>
        </p:txBody>
      </p:sp>
      <p:grpSp>
        <p:nvGrpSpPr>
          <p:cNvPr id="4" name="3 Grupo"/>
          <p:cNvGrpSpPr/>
          <p:nvPr/>
        </p:nvGrpSpPr>
        <p:grpSpPr>
          <a:xfrm>
            <a:off x="5258" y="0"/>
            <a:ext cx="9031238" cy="692696"/>
            <a:chOff x="5258" y="0"/>
            <a:chExt cx="9031238" cy="692696"/>
          </a:xfrm>
        </p:grpSpPr>
        <p:grpSp>
          <p:nvGrpSpPr>
            <p:cNvPr id="5" name="4 Grupo"/>
            <p:cNvGrpSpPr/>
            <p:nvPr/>
          </p:nvGrpSpPr>
          <p:grpSpPr>
            <a:xfrm>
              <a:off x="4816497" y="0"/>
              <a:ext cx="4219999" cy="692696"/>
              <a:chOff x="4816497" y="0"/>
              <a:chExt cx="4219999" cy="692696"/>
            </a:xfrm>
          </p:grpSpPr>
          <p:pic>
            <p:nvPicPr>
              <p:cNvPr id="7" name="6 Imagen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16497" y="0"/>
                <a:ext cx="1224135" cy="692696"/>
              </a:xfrm>
              <a:prstGeom prst="rect">
                <a:avLst/>
              </a:prstGeom>
            </p:spPr>
          </p:pic>
          <p:sp>
            <p:nvSpPr>
              <p:cNvPr id="8" name="7 CuadroTexto"/>
              <p:cNvSpPr txBox="1"/>
              <p:nvPr/>
            </p:nvSpPr>
            <p:spPr>
              <a:xfrm>
                <a:off x="6033928" y="96536"/>
                <a:ext cx="30025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Instituto de Administración Pública de Veracruz A.C</a:t>
                </a:r>
                <a:r>
                  <a:rPr lang="es-MX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s-MX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6" name="5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8" y="11078"/>
              <a:ext cx="1799117" cy="6816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360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9 Grupo"/>
          <p:cNvGrpSpPr/>
          <p:nvPr/>
        </p:nvGrpSpPr>
        <p:grpSpPr>
          <a:xfrm>
            <a:off x="4816497" y="0"/>
            <a:ext cx="4219999" cy="692696"/>
            <a:chOff x="4816497" y="0"/>
            <a:chExt cx="4219999" cy="692696"/>
          </a:xfrm>
        </p:grpSpPr>
        <p:pic>
          <p:nvPicPr>
            <p:cNvPr id="12" name="11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6497" y="0"/>
              <a:ext cx="1224135" cy="692696"/>
            </a:xfrm>
            <a:prstGeom prst="rect">
              <a:avLst/>
            </a:prstGeom>
          </p:spPr>
        </p:pic>
        <p:sp>
          <p:nvSpPr>
            <p:cNvPr id="13" name="12 CuadroTexto"/>
            <p:cNvSpPr txBox="1"/>
            <p:nvPr/>
          </p:nvSpPr>
          <p:spPr>
            <a:xfrm>
              <a:off x="6033928" y="96536"/>
              <a:ext cx="30025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Instituto de Administración Pública de Veracruz A.C</a:t>
              </a:r>
              <a:r>
                <a:rPr lang="es-MX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3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7309263"/>
              </p:ext>
            </p:extLst>
          </p:nvPr>
        </p:nvGraphicFramePr>
        <p:xfrm>
          <a:off x="251520" y="836712"/>
          <a:ext cx="864096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32764" y="58254"/>
            <a:ext cx="3505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212 MUNICIPIOS EN EL ESTADO DE VERACRUZ</a:t>
            </a:r>
            <a:endParaRPr lang="es-ES" b="1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783371"/>
              </p:ext>
            </p:extLst>
          </p:nvPr>
        </p:nvGraphicFramePr>
        <p:xfrm>
          <a:off x="788570" y="1353215"/>
          <a:ext cx="1993776" cy="3827901"/>
        </p:xfrm>
        <a:graphic>
          <a:graphicData uri="http://schemas.openxmlformats.org/drawingml/2006/table">
            <a:tbl>
              <a:tblPr/>
              <a:tblGrid>
                <a:gridCol w="1248975"/>
                <a:gridCol w="744801"/>
              </a:tblGrid>
              <a:tr h="2255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Municipio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Población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0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Acatlán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Apazapan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Aquila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Coetzala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Chumatlán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Jalcomulco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Landero y Coss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Magdalena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Miahuatlán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Las Minas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Naranjal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Andrés Tenejapan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Sochiapa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Tlacojalpan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Tlacotepec de Mejía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Tlilapan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Tuxtilla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34">
                <a:tc gridSpan="2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3707903" y="6309320"/>
            <a:ext cx="5406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rgbClr val="00B0F0"/>
                </a:solidFill>
              </a:rPr>
              <a:t>FUENTE: CENSO DE POBLACIÓN Y VIVIENDA 2010, INEGI</a:t>
            </a:r>
            <a:endParaRPr lang="es-ES" dirty="0">
              <a:solidFill>
                <a:srgbClr val="00B0F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15822" y="1039495"/>
            <a:ext cx="27562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/>
              <a:t>Sistema Simplificado Básico (SSB);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059832" y="1054884"/>
            <a:ext cx="27851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/>
              <a:t>Sistema Simplificado General (SSG)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704585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Acuerdo 8 de agosto de 2013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5495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104092"/>
              </p:ext>
            </p:extLst>
          </p:nvPr>
        </p:nvGraphicFramePr>
        <p:xfrm>
          <a:off x="683568" y="964604"/>
          <a:ext cx="7848871" cy="5502772"/>
        </p:xfrm>
        <a:graphic>
          <a:graphicData uri="http://schemas.openxmlformats.org/drawingml/2006/table">
            <a:tbl>
              <a:tblPr/>
              <a:tblGrid>
                <a:gridCol w="1266301"/>
                <a:gridCol w="447570"/>
                <a:gridCol w="1058889"/>
                <a:gridCol w="447570"/>
                <a:gridCol w="1626541"/>
                <a:gridCol w="447570"/>
                <a:gridCol w="1004307"/>
                <a:gridCol w="447570"/>
                <a:gridCol w="654983"/>
                <a:gridCol w="447570"/>
              </a:tblGrid>
              <a:tr h="204785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MUNICIPIOS </a:t>
                      </a:r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 POBLACIÓN MENOR A 25000 HABITANTES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212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Acula</a:t>
                      </a:r>
                    </a:p>
                  </a:txBody>
                  <a:tcPr marL="7551" marR="7551" marT="7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5,129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Tepetlán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9,004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Calcahualco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12,929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Juchique de Ferrer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16,387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Soledad </a:t>
                      </a:r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Atzompa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21,380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2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Xoxocotla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5,163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Coacoatzintla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9,416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Chiconquiaco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13,190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Totutla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16,403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Ixhuatlán</a:t>
                      </a: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del Café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21,407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3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Tenochtitlán</a:t>
                      </a:r>
                    </a:p>
                  </a:txBody>
                  <a:tcPr marL="7551" marR="7551" marT="7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5,222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Alpatláhuac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9,691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Tlacotalpan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13,284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Filomeno Mata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16,418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Banderilla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21,546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2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Otatitlán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5,250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Atlahuilco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9,824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Zozocolco de Hidalgo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13,434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Benito Juárez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16,692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Puente Nacional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21,603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3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Texhuacán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5,292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Nautla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9,974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Ilamatlán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13,575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Maltrata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16,898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Coyutla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21,822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3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Los Reyes</a:t>
                      </a:r>
                    </a:p>
                  </a:txBody>
                  <a:tcPr marL="7551" marR="7551" marT="7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5,484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Tlacolulan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10,299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Zontecomatlán de López y Fuentes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13,866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Ignacio de la Llave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17,121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Omealca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22,561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2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Tatatila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5,584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Jamapa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10,376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Tepetzintla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13,949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Mecayapan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17,333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Manlio Fabio Altamirano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22,585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2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Tonayán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5,696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Mixtla de Altamirano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10,387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Tatahuicapan de Juárez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14,297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Yanga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17,462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Carlos A. Carrillo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22,907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3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Ixmatlahuacan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5,727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Texcatepec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10,627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Soconusco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14,395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Platón Sánchez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17,888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Atoyac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22,986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2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Colipa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5,728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Zaragoza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10,720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Tlaltetela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14,613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Las Vigas de Ramírez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17,958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Ozuluama</a:t>
                      </a: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Mascareñas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23,276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3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Tancoco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5,873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Ixhuacán de los Reyes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10,724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Tequila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14,648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Hidalgotitlán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18,277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Tehuipango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23,479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2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Saltabarranca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5,908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Villa Aldama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10,851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Chontla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14,688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Chocamán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18,601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Cazones de Herrera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23,483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3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Astacinga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5,995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Citlaltépetl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11,081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Oluta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14,784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Castillo de Teayo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18,663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Tamiahua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23,588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3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Camarón de Tejeda</a:t>
                      </a:r>
                    </a:p>
                  </a:txBody>
                  <a:tcPr marL="7551" marR="7551" marT="7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6,224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Tamalín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11,211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Ixhuatlán del Sureste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14,903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Comapa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18,713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 Perla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23,648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3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Tenampa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6,247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Tlachichilco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11,276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Oteapan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14,965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 Higo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19,128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José Azueta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23,999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2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Huiloapan</a:t>
                      </a: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Cuauhtémoc</a:t>
                      </a:r>
                    </a:p>
                  </a:txBody>
                  <a:tcPr marL="7551" marR="7551" marT="7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6,750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Yecuatla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11,357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Chinameca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15,214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Vega de Alatorre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19,541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Gutiérrez Zamora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24,353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3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Chiconamel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6,752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Cuichapa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11,645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Chinampa de Gorostiza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15,286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Cotaxtla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19,710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63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Tomatlán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6,763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Chacaltianguis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11,683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Jilotepec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15,313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Atzacan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20,063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63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Zacualpan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6,784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Mecatlán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11,808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Coxquihui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15,492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Lerdo de Tejada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20,141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63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Rafael Lucio</a:t>
                      </a:r>
                    </a:p>
                  </a:txBody>
                  <a:tcPr marL="7551" marR="7551" marT="7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7,023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Tampico Alto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12,242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Cosautlán de Carvajal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15,668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Texistepec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20,199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63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Tlaquilpa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7,151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Zentla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12,379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Pajapan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15,909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Rafael Delgado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20,245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63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Amatitlán</a:t>
                      </a:r>
                    </a:p>
                  </a:txBody>
                  <a:tcPr marL="7551" marR="7551" marT="7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7,487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Santiago Sochiapan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12,409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Moloacán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16,120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Naolinco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20,255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63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Coahuitlán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7,810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Chalma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12,626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Tlalnelhuayocan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16,311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Huayacocotla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20,765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63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Acajete</a:t>
                      </a:r>
                    </a:p>
                  </a:txBody>
                  <a:tcPr marL="7551" marR="7551" marT="7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8,223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Ixcatepec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12,713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Carrillo Puerto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16,313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Acultzingo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20,973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63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Tepatlaxco</a:t>
                      </a:r>
                    </a:p>
                  </a:txBody>
                  <a:tcPr marL="7551" marR="7551" marT="7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8,249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Tantima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12,814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Teocelo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16,327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Ixhuatlancillo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21,150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1" marR="7551" marT="75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683568" y="11663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ESTADO DE VERACRUZ</a:t>
            </a:r>
            <a:endParaRPr lang="es-ES" b="1" dirty="0"/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" y="11078"/>
            <a:ext cx="1799117" cy="681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30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858" y="223818"/>
            <a:ext cx="5142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Municipios Mayores a 25 mil habitantes</a:t>
            </a:r>
            <a:endParaRPr lang="es-ES" b="1" dirty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916903"/>
              </p:ext>
            </p:extLst>
          </p:nvPr>
        </p:nvGraphicFramePr>
        <p:xfrm>
          <a:off x="179512" y="836839"/>
          <a:ext cx="2448272" cy="5786926"/>
        </p:xfrm>
        <a:graphic>
          <a:graphicData uri="http://schemas.openxmlformats.org/drawingml/2006/table">
            <a:tbl>
              <a:tblPr/>
              <a:tblGrid>
                <a:gridCol w="1602596"/>
                <a:gridCol w="845676"/>
              </a:tblGrid>
              <a:tr h="22893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Municipio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Población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893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Tecolutla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25126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3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Ayahualulco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25456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3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 Antigua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25500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3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Espinal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25548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3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Cerro Azul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25801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3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Cuitláhuac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26265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3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Soledad de Doblado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27008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3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Jesús Carranza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27080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76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Nanchital de Lázaro Cárdenas del Río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27094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3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Uxpanapa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27346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3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Naranjos Amatlán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27548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76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Alto Lucero de Gutiérrez Barrios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28017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3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Ursulo Galván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29005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3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Paso del Macho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29165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3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Rafael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29277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3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Sayula de Alemán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31974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3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Paso de Ovejas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32576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3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Soteapan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32596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3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Juan Evangelista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33435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3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Angel R. Cabada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33528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3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Mariano Escobedo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33941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3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Nogales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34688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3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Tempoal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34956</a:t>
                      </a:r>
                    </a:p>
                  </a:txBody>
                  <a:tcPr marL="9429" marR="9429" marT="9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080"/>
          <a:stretch/>
        </p:blipFill>
        <p:spPr bwMode="auto">
          <a:xfrm>
            <a:off x="2790263" y="836712"/>
            <a:ext cx="3364172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508" t="7742" r="104508" b="86379"/>
          <a:stretch/>
        </p:blipFill>
        <p:spPr bwMode="auto">
          <a:xfrm>
            <a:off x="3206750" y="1584325"/>
            <a:ext cx="2730500" cy="217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6228184" y="1530300"/>
            <a:ext cx="2743200" cy="3194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943"/>
          <a:stretch/>
        </p:blipFill>
        <p:spPr bwMode="auto">
          <a:xfrm>
            <a:off x="6228184" y="1461288"/>
            <a:ext cx="2743200" cy="2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7 Grupo"/>
          <p:cNvGrpSpPr/>
          <p:nvPr/>
        </p:nvGrpSpPr>
        <p:grpSpPr>
          <a:xfrm>
            <a:off x="5617071" y="63674"/>
            <a:ext cx="3594620" cy="595091"/>
            <a:chOff x="5550396" y="63674"/>
            <a:chExt cx="3594620" cy="595091"/>
          </a:xfrm>
        </p:grpSpPr>
        <p:pic>
          <p:nvPicPr>
            <p:cNvPr id="9" name="8 Imagen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0396" y="63674"/>
              <a:ext cx="1051647" cy="595091"/>
            </a:xfrm>
            <a:prstGeom prst="rect">
              <a:avLst/>
            </a:prstGeom>
          </p:spPr>
        </p:pic>
        <p:sp>
          <p:nvSpPr>
            <p:cNvPr id="10" name="9 CuadroTexto"/>
            <p:cNvSpPr txBox="1"/>
            <p:nvPr/>
          </p:nvSpPr>
          <p:spPr>
            <a:xfrm>
              <a:off x="6588224" y="116632"/>
              <a:ext cx="25567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Instituto de Administración Pública de Veracruz A.C</a:t>
              </a:r>
              <a:r>
                <a:rPr lang="es-MX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329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3024506"/>
              </p:ext>
            </p:extLst>
          </p:nvPr>
        </p:nvGraphicFramePr>
        <p:xfrm>
          <a:off x="1043608" y="1330001"/>
          <a:ext cx="7201194" cy="4907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Diapositiva" r:id="rId4" imgW="4570378" imgH="3427615" progId="PowerPoint.Template.12">
                  <p:embed/>
                </p:oleObj>
              </mc:Choice>
              <mc:Fallback>
                <p:oleObj name="Diapositiva" r:id="rId4" imgW="4570378" imgH="3427615" progId="PowerPoint.Template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330001"/>
                        <a:ext cx="7201194" cy="49073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655676" y="838453"/>
            <a:ext cx="5832648" cy="584775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0" cap="none" spc="50" normalizeH="0" baseline="0" noProof="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FUNDAMENTO LEGAL</a:t>
            </a:r>
            <a:endParaRPr kumimoji="0" lang="es-ES" sz="3200" b="1" i="0" u="none" strike="noStrike" kern="0" cap="none" spc="50" normalizeH="0" baseline="0" noProof="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2483768" y="5877272"/>
            <a:ext cx="4536504" cy="630505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Última reforma publicada DOF 12-11-2012</a:t>
            </a:r>
            <a:endParaRPr lang="es-ES" b="1" dirty="0">
              <a:solidFill>
                <a:srgbClr val="FF0000"/>
              </a:solidFill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0"/>
            <a:ext cx="1152128" cy="670328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5741369" y="85553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Administración Pública de Veracruz A.C</a:t>
            </a:r>
            <a:r>
              <a:rPr lang="es-MX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MX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7950"/>
            <a:ext cx="1728192" cy="654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06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511" y="116632"/>
            <a:ext cx="6626721" cy="504056"/>
          </a:xfrm>
        </p:spPr>
        <p:txBody>
          <a:bodyPr>
            <a:normAutofit fontScale="90000"/>
          </a:bodyPr>
          <a:lstStyle/>
          <a:p>
            <a:pPr algn="just" eaLnBrk="1" hangingPunct="1"/>
            <a:r>
              <a:rPr lang="es-MX" sz="1800" b="1" dirty="0" smtClean="0"/>
              <a:t>Aplicación en el orden local (Artículo Cuarto Transitorios L.G.C.G.)</a:t>
            </a:r>
            <a:br>
              <a:rPr lang="es-MX" sz="1800" b="1" dirty="0" smtClean="0"/>
            </a:br>
            <a:r>
              <a:rPr lang="es-MX" sz="1800" b="1" dirty="0" smtClean="0"/>
              <a:t>                                y Acuerdo de Interpretación</a:t>
            </a:r>
            <a:endParaRPr lang="es-ES" sz="1800" b="1" dirty="0" smtClean="0"/>
          </a:p>
        </p:txBody>
      </p:sp>
      <p:sp>
        <p:nvSpPr>
          <p:cNvPr id="12291" name="AutoShape 4"/>
          <p:cNvSpPr>
            <a:spLocks noChangeArrowheads="1"/>
          </p:cNvSpPr>
          <p:nvPr/>
        </p:nvSpPr>
        <p:spPr bwMode="auto">
          <a:xfrm>
            <a:off x="2406068" y="1062500"/>
            <a:ext cx="2093924" cy="80192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CC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292" name="AutoShape 5"/>
          <p:cNvSpPr>
            <a:spLocks noChangeArrowheads="1"/>
          </p:cNvSpPr>
          <p:nvPr/>
        </p:nvSpPr>
        <p:spPr bwMode="auto">
          <a:xfrm>
            <a:off x="5292078" y="1052736"/>
            <a:ext cx="3550518" cy="81169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CC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MX" sz="1200" b="1" dirty="0"/>
          </a:p>
          <a:p>
            <a:pPr algn="ctr"/>
            <a:r>
              <a:rPr lang="es-MX" sz="1200" b="1" dirty="0"/>
              <a:t>Bienes Muebles </a:t>
            </a:r>
            <a:r>
              <a:rPr lang="es-MX" sz="1200" b="1" dirty="0" smtClean="0"/>
              <a:t>e Inmuebles</a:t>
            </a:r>
            <a:r>
              <a:rPr lang="es-MX" sz="1200" b="1" dirty="0"/>
              <a:t>, Registro </a:t>
            </a:r>
            <a:r>
              <a:rPr lang="es-MX" sz="1200" b="1" dirty="0" smtClean="0"/>
              <a:t>y </a:t>
            </a:r>
            <a:endParaRPr lang="es-MX" sz="1200" b="1" dirty="0"/>
          </a:p>
          <a:p>
            <a:pPr algn="ctr"/>
            <a:r>
              <a:rPr lang="es-MX" sz="1200" b="1" dirty="0"/>
              <a:t>Valuación</a:t>
            </a:r>
          </a:p>
          <a:p>
            <a:pPr algn="ctr"/>
            <a:r>
              <a:rPr lang="es-MX" sz="1200" b="1" dirty="0"/>
              <a:t> (Depreciación- Amortización)</a:t>
            </a:r>
            <a:endParaRPr lang="es-ES" sz="1200" b="1" dirty="0"/>
          </a:p>
          <a:p>
            <a:pPr algn="ctr"/>
            <a:endParaRPr lang="es-MX" sz="1200" b="1" dirty="0"/>
          </a:p>
        </p:txBody>
      </p:sp>
      <p:sp>
        <p:nvSpPr>
          <p:cNvPr id="12293" name="AutoShape 6"/>
          <p:cNvSpPr>
            <a:spLocks noChangeArrowheads="1"/>
          </p:cNvSpPr>
          <p:nvPr/>
        </p:nvSpPr>
        <p:spPr bwMode="auto">
          <a:xfrm>
            <a:off x="1619672" y="2649289"/>
            <a:ext cx="2067372" cy="77971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CC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294" name="AutoShape 7"/>
          <p:cNvSpPr>
            <a:spLocks noChangeArrowheads="1"/>
          </p:cNvSpPr>
          <p:nvPr/>
        </p:nvSpPr>
        <p:spPr bwMode="auto">
          <a:xfrm>
            <a:off x="3997004" y="2636912"/>
            <a:ext cx="2519212" cy="77971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CC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295" name="AutoShape 9"/>
          <p:cNvSpPr>
            <a:spLocks noChangeArrowheads="1"/>
          </p:cNvSpPr>
          <p:nvPr/>
        </p:nvSpPr>
        <p:spPr bwMode="auto">
          <a:xfrm>
            <a:off x="869950" y="4437063"/>
            <a:ext cx="2621930" cy="8048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CC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296" name="AutoShape 10"/>
          <p:cNvSpPr>
            <a:spLocks noChangeArrowheads="1"/>
          </p:cNvSpPr>
          <p:nvPr/>
        </p:nvSpPr>
        <p:spPr bwMode="auto">
          <a:xfrm>
            <a:off x="3606800" y="4437063"/>
            <a:ext cx="2519363" cy="8048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CC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297" name="AutoShape 11"/>
          <p:cNvSpPr>
            <a:spLocks noChangeArrowheads="1"/>
          </p:cNvSpPr>
          <p:nvPr/>
        </p:nvSpPr>
        <p:spPr bwMode="auto">
          <a:xfrm>
            <a:off x="6343650" y="4437063"/>
            <a:ext cx="2519363" cy="8048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CC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298" name="AutoShape 12"/>
          <p:cNvSpPr>
            <a:spLocks noChangeArrowheads="1"/>
          </p:cNvSpPr>
          <p:nvPr/>
        </p:nvSpPr>
        <p:spPr bwMode="auto">
          <a:xfrm>
            <a:off x="869950" y="5373216"/>
            <a:ext cx="2292176" cy="66768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CC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299" name="AutoShape 13"/>
          <p:cNvSpPr>
            <a:spLocks noChangeArrowheads="1"/>
          </p:cNvSpPr>
          <p:nvPr/>
        </p:nvSpPr>
        <p:spPr bwMode="auto">
          <a:xfrm>
            <a:off x="3306168" y="5373216"/>
            <a:ext cx="1913904" cy="66768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CC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300" name="AutoShape 14"/>
          <p:cNvSpPr>
            <a:spLocks noChangeArrowheads="1"/>
          </p:cNvSpPr>
          <p:nvPr/>
        </p:nvSpPr>
        <p:spPr bwMode="auto">
          <a:xfrm>
            <a:off x="5292079" y="5373216"/>
            <a:ext cx="1800201" cy="66768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CC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301" name="AutoShape 15"/>
          <p:cNvSpPr>
            <a:spLocks noChangeArrowheads="1"/>
          </p:cNvSpPr>
          <p:nvPr/>
        </p:nvSpPr>
        <p:spPr bwMode="auto">
          <a:xfrm>
            <a:off x="7164289" y="5373216"/>
            <a:ext cx="1873793" cy="66768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CC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302" name="Text Box 16"/>
          <p:cNvSpPr txBox="1">
            <a:spLocks noChangeArrowheads="1"/>
          </p:cNvSpPr>
          <p:nvPr/>
        </p:nvSpPr>
        <p:spPr bwMode="auto">
          <a:xfrm>
            <a:off x="2497100" y="1125761"/>
            <a:ext cx="193088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400" b="1" dirty="0"/>
              <a:t>Operar los Sistemas Contables</a:t>
            </a:r>
          </a:p>
          <a:p>
            <a:pPr algn="ctr"/>
            <a:r>
              <a:rPr lang="es-MX" sz="1400" b="1" dirty="0"/>
              <a:t>en Tiempo Real</a:t>
            </a:r>
            <a:endParaRPr lang="es-ES" sz="1400" b="1" dirty="0"/>
          </a:p>
        </p:txBody>
      </p:sp>
      <p:sp>
        <p:nvSpPr>
          <p:cNvPr id="12304" name="Text Box 20"/>
          <p:cNvSpPr txBox="1">
            <a:spLocks noChangeArrowheads="1"/>
          </p:cNvSpPr>
          <p:nvPr/>
        </p:nvSpPr>
        <p:spPr bwMode="auto">
          <a:xfrm>
            <a:off x="4085257" y="2708920"/>
            <a:ext cx="235895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300" b="1" dirty="0"/>
              <a:t>Emitir y </a:t>
            </a:r>
            <a:r>
              <a:rPr lang="es-MX" sz="1300" b="1" dirty="0" smtClean="0"/>
              <a:t>publicar Cuenta </a:t>
            </a:r>
            <a:r>
              <a:rPr lang="es-MX" sz="1300" b="1" dirty="0"/>
              <a:t>Pública </a:t>
            </a:r>
            <a:r>
              <a:rPr lang="es-MX" sz="1300" b="1" dirty="0" smtClean="0"/>
              <a:t>e Información </a:t>
            </a:r>
            <a:r>
              <a:rPr lang="es-MX" sz="1300" b="1" dirty="0"/>
              <a:t>Periódica </a:t>
            </a:r>
            <a:endParaRPr lang="es-ES" sz="1300" b="1" dirty="0"/>
          </a:p>
        </p:txBody>
      </p:sp>
      <p:sp>
        <p:nvSpPr>
          <p:cNvPr id="12305" name="Text Box 21"/>
          <p:cNvSpPr txBox="1">
            <a:spLocks noChangeArrowheads="1"/>
          </p:cNvSpPr>
          <p:nvPr/>
        </p:nvSpPr>
        <p:spPr bwMode="auto">
          <a:xfrm>
            <a:off x="911225" y="4509120"/>
            <a:ext cx="25806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b="1" dirty="0"/>
              <a:t>Clasificador Objeto de Gasto</a:t>
            </a:r>
          </a:p>
          <a:p>
            <a:pPr algn="ctr"/>
            <a:r>
              <a:rPr lang="es-MX" sz="1200" b="1" dirty="0"/>
              <a:t>Momentos Contables del Gasto</a:t>
            </a:r>
          </a:p>
          <a:p>
            <a:pPr algn="ctr"/>
            <a:r>
              <a:rPr lang="es-MX" sz="1200" b="1" dirty="0"/>
              <a:t>Clasificador Tipo de Gasto</a:t>
            </a:r>
            <a:endParaRPr lang="es-ES" sz="1200" b="1" dirty="0"/>
          </a:p>
        </p:txBody>
      </p:sp>
      <p:sp>
        <p:nvSpPr>
          <p:cNvPr id="12306" name="Text Box 22"/>
          <p:cNvSpPr txBox="1">
            <a:spLocks noChangeArrowheads="1"/>
          </p:cNvSpPr>
          <p:nvPr/>
        </p:nvSpPr>
        <p:spPr bwMode="auto">
          <a:xfrm>
            <a:off x="3729038" y="4508500"/>
            <a:ext cx="23256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b="1"/>
              <a:t>Clasificador Rubro de Ingresos</a:t>
            </a:r>
          </a:p>
          <a:p>
            <a:pPr algn="ctr"/>
            <a:r>
              <a:rPr lang="es-MX" sz="1200" b="1"/>
              <a:t>Momentos Contables del Ingreso</a:t>
            </a:r>
            <a:endParaRPr lang="es-ES" sz="1200" b="1"/>
          </a:p>
        </p:txBody>
      </p:sp>
      <p:sp>
        <p:nvSpPr>
          <p:cNvPr id="12307" name="Text Box 23"/>
          <p:cNvSpPr txBox="1">
            <a:spLocks noChangeArrowheads="1"/>
          </p:cNvSpPr>
          <p:nvPr/>
        </p:nvSpPr>
        <p:spPr bwMode="auto">
          <a:xfrm>
            <a:off x="6326188" y="4437063"/>
            <a:ext cx="2536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b="1"/>
              <a:t>Información contable y presupuestal con clasificación administrativa, económica, funcional y programática</a:t>
            </a:r>
            <a:endParaRPr lang="es-ES" sz="1200" b="1"/>
          </a:p>
        </p:txBody>
      </p:sp>
      <p:sp>
        <p:nvSpPr>
          <p:cNvPr id="12308" name="Text Box 24"/>
          <p:cNvSpPr txBox="1">
            <a:spLocks noChangeArrowheads="1"/>
          </p:cNvSpPr>
          <p:nvPr/>
        </p:nvSpPr>
        <p:spPr bwMode="auto">
          <a:xfrm>
            <a:off x="827584" y="5445224"/>
            <a:ext cx="24059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400" b="1" dirty="0"/>
              <a:t>Marco Conceptual de Contabilidad Gubernamental</a:t>
            </a:r>
            <a:endParaRPr lang="es-ES" sz="1400" b="1" dirty="0"/>
          </a:p>
        </p:txBody>
      </p:sp>
      <p:sp>
        <p:nvSpPr>
          <p:cNvPr id="12309" name="Text Box 25"/>
          <p:cNvSpPr txBox="1">
            <a:spLocks noChangeArrowheads="1"/>
          </p:cNvSpPr>
          <p:nvPr/>
        </p:nvSpPr>
        <p:spPr bwMode="auto">
          <a:xfrm>
            <a:off x="3306168" y="5445224"/>
            <a:ext cx="19139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400" b="1" dirty="0"/>
              <a:t>Postulados Básicos de Cont. Gubernamental</a:t>
            </a:r>
            <a:endParaRPr lang="es-ES" sz="1400" b="1" dirty="0"/>
          </a:p>
        </p:txBody>
      </p:sp>
      <p:sp>
        <p:nvSpPr>
          <p:cNvPr id="12310" name="Text Box 26"/>
          <p:cNvSpPr txBox="1">
            <a:spLocks noChangeArrowheads="1"/>
          </p:cNvSpPr>
          <p:nvPr/>
        </p:nvSpPr>
        <p:spPr bwMode="auto">
          <a:xfrm>
            <a:off x="5292078" y="5445224"/>
            <a:ext cx="1800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400" b="1" dirty="0"/>
              <a:t>Catálogo de cuentas de Contabilidad</a:t>
            </a:r>
            <a:endParaRPr lang="es-ES" sz="1400" b="1" dirty="0"/>
          </a:p>
        </p:txBody>
      </p:sp>
      <p:sp>
        <p:nvSpPr>
          <p:cNvPr id="12311" name="Text Box 27"/>
          <p:cNvSpPr txBox="1">
            <a:spLocks noChangeArrowheads="1"/>
          </p:cNvSpPr>
          <p:nvPr/>
        </p:nvSpPr>
        <p:spPr bwMode="auto">
          <a:xfrm>
            <a:off x="7164288" y="5445224"/>
            <a:ext cx="18177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400" b="1" dirty="0"/>
              <a:t>Indicadores para Medir Avances</a:t>
            </a:r>
            <a:endParaRPr lang="es-ES" sz="1400" b="1" dirty="0"/>
          </a:p>
        </p:txBody>
      </p:sp>
      <p:sp>
        <p:nvSpPr>
          <p:cNvPr id="12312" name="Text Box 37"/>
          <p:cNvSpPr txBox="1">
            <a:spLocks noChangeArrowheads="1"/>
          </p:cNvSpPr>
          <p:nvPr/>
        </p:nvSpPr>
        <p:spPr bwMode="auto">
          <a:xfrm rot="-5400000">
            <a:off x="876722" y="1270794"/>
            <a:ext cx="9048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MX" sz="1600" b="1" dirty="0"/>
              <a:t>ENERO</a:t>
            </a:r>
          </a:p>
          <a:p>
            <a:pPr algn="ctr"/>
            <a:r>
              <a:rPr lang="es-MX" sz="1600" b="1" dirty="0"/>
              <a:t>2013</a:t>
            </a:r>
            <a:endParaRPr lang="es-ES" sz="1600" b="1" dirty="0"/>
          </a:p>
        </p:txBody>
      </p:sp>
      <p:sp>
        <p:nvSpPr>
          <p:cNvPr id="12313" name="Text Box 40"/>
          <p:cNvSpPr txBox="1">
            <a:spLocks noChangeArrowheads="1"/>
          </p:cNvSpPr>
          <p:nvPr/>
        </p:nvSpPr>
        <p:spPr bwMode="auto">
          <a:xfrm rot="-5400000">
            <a:off x="-673893" y="5001418"/>
            <a:ext cx="2057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b="1"/>
              <a:t>SETP. – DIC.</a:t>
            </a:r>
          </a:p>
          <a:p>
            <a:pPr algn="ctr"/>
            <a:r>
              <a:rPr lang="es-MX" sz="1200" b="1"/>
              <a:t>2011 (COVAC)</a:t>
            </a:r>
          </a:p>
          <a:p>
            <a:pPr algn="ctr"/>
            <a:r>
              <a:rPr lang="es-MX" sz="1200" b="1"/>
              <a:t>2010 (CONAC)</a:t>
            </a:r>
            <a:endParaRPr lang="es-ES" sz="1200" b="1"/>
          </a:p>
        </p:txBody>
      </p:sp>
      <p:sp>
        <p:nvSpPr>
          <p:cNvPr id="12314" name="37 Medio marco"/>
          <p:cNvSpPr>
            <a:spLocks/>
          </p:cNvSpPr>
          <p:nvPr/>
        </p:nvSpPr>
        <p:spPr bwMode="auto">
          <a:xfrm>
            <a:off x="1619672" y="836712"/>
            <a:ext cx="7524326" cy="1530458"/>
          </a:xfrm>
          <a:custGeom>
            <a:avLst/>
            <a:gdLst>
              <a:gd name="T0" fmla="*/ 6778611 w 7111376"/>
              <a:gd name="T1" fmla="*/ 64274 h 1368152"/>
              <a:gd name="T2" fmla="*/ 71088 w 7111376"/>
              <a:gd name="T3" fmla="*/ 1355017 h 1368152"/>
              <a:gd name="T4" fmla="*/ 0 w 7111376"/>
              <a:gd name="T5" fmla="*/ 684350 h 1368152"/>
              <a:gd name="T6" fmla="*/ 3556312 w 7111376"/>
              <a:gd name="T7" fmla="*/ 0 h 1368152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7111376"/>
              <a:gd name="T13" fmla="*/ 0 h 1368152"/>
              <a:gd name="T14" fmla="*/ 7111376 w 7111376"/>
              <a:gd name="T15" fmla="*/ 1368152 h 1368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11376" h="1368152">
                <a:moveTo>
                  <a:pt x="0" y="0"/>
                </a:moveTo>
                <a:lnTo>
                  <a:pt x="7111376" y="0"/>
                </a:lnTo>
                <a:lnTo>
                  <a:pt x="6443475" y="128497"/>
                </a:lnTo>
                <a:lnTo>
                  <a:pt x="142151" y="128497"/>
                </a:lnTo>
                <a:lnTo>
                  <a:pt x="142151" y="1340804"/>
                </a:lnTo>
                <a:lnTo>
                  <a:pt x="0" y="136815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6350" cap="flat" cmpd="sng" algn="ctr">
            <a:solidFill>
              <a:srgbClr val="9F22B4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s-MX"/>
          </a:p>
        </p:txBody>
      </p:sp>
      <p:sp>
        <p:nvSpPr>
          <p:cNvPr id="12315" name="38 Medio marco"/>
          <p:cNvSpPr>
            <a:spLocks/>
          </p:cNvSpPr>
          <p:nvPr/>
        </p:nvSpPr>
        <p:spPr bwMode="auto">
          <a:xfrm>
            <a:off x="1169988" y="2420888"/>
            <a:ext cx="7812087" cy="1656184"/>
          </a:xfrm>
          <a:custGeom>
            <a:avLst/>
            <a:gdLst>
              <a:gd name="T0" fmla="*/ 7444968 w 7812360"/>
              <a:gd name="T1" fmla="*/ 70929 h 1512168"/>
              <a:gd name="T2" fmla="*/ 78551 w 7812360"/>
              <a:gd name="T3" fmla="*/ 1495244 h 1512168"/>
              <a:gd name="T4" fmla="*/ 0 w 7812360"/>
              <a:gd name="T5" fmla="*/ 755216 h 1512168"/>
              <a:gd name="T6" fmla="*/ 3905908 w 7812360"/>
              <a:gd name="T7" fmla="*/ 0 h 1512168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7812360"/>
              <a:gd name="T13" fmla="*/ 0 h 1512168"/>
              <a:gd name="T14" fmla="*/ 7812360 w 7812360"/>
              <a:gd name="T15" fmla="*/ 1512168 h 1512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12360" h="1512168">
                <a:moveTo>
                  <a:pt x="0" y="0"/>
                </a:moveTo>
                <a:lnTo>
                  <a:pt x="7812360" y="0"/>
                </a:lnTo>
                <a:lnTo>
                  <a:pt x="7078623" y="142023"/>
                </a:lnTo>
                <a:lnTo>
                  <a:pt x="157114" y="142023"/>
                </a:lnTo>
                <a:lnTo>
                  <a:pt x="157114" y="1481757"/>
                </a:lnTo>
                <a:lnTo>
                  <a:pt x="0" y="1512168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6350" cap="flat" cmpd="sng" algn="ctr">
            <a:solidFill>
              <a:srgbClr val="9F22B4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s-MX"/>
          </a:p>
        </p:txBody>
      </p:sp>
      <p:sp>
        <p:nvSpPr>
          <p:cNvPr id="12316" name="39 Medio marco"/>
          <p:cNvSpPr>
            <a:spLocks/>
          </p:cNvSpPr>
          <p:nvPr/>
        </p:nvSpPr>
        <p:spPr bwMode="auto">
          <a:xfrm>
            <a:off x="611188" y="4206875"/>
            <a:ext cx="8245475" cy="2565400"/>
          </a:xfrm>
          <a:custGeom>
            <a:avLst/>
            <a:gdLst>
              <a:gd name="T0" fmla="*/ 8030023 w 8244408"/>
              <a:gd name="T1" fmla="*/ 67368 h 2564904"/>
              <a:gd name="T2" fmla="*/ 80160 w 8244408"/>
              <a:gd name="T3" fmla="*/ 2540951 h 2564904"/>
              <a:gd name="T4" fmla="*/ 0 w 8244408"/>
              <a:gd name="T5" fmla="*/ 1282948 h 2564904"/>
              <a:gd name="T6" fmla="*/ 4123272 w 8244408"/>
              <a:gd name="T7" fmla="*/ 0 h 2564904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8244408"/>
              <a:gd name="T13" fmla="*/ 0 h 2564904"/>
              <a:gd name="T14" fmla="*/ 8244408 w 8244408"/>
              <a:gd name="T15" fmla="*/ 2564904 h 25649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244408" h="2564904">
                <a:moveTo>
                  <a:pt x="0" y="0"/>
                </a:moveTo>
                <a:lnTo>
                  <a:pt x="8244408" y="0"/>
                </a:lnTo>
                <a:lnTo>
                  <a:pt x="7811494" y="134683"/>
                </a:lnTo>
                <a:lnTo>
                  <a:pt x="160281" y="134683"/>
                </a:lnTo>
                <a:lnTo>
                  <a:pt x="160281" y="2515039"/>
                </a:lnTo>
                <a:lnTo>
                  <a:pt x="0" y="2564904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6350" cap="flat" cmpd="sng" algn="ctr">
            <a:solidFill>
              <a:srgbClr val="9F22B4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s-MX"/>
          </a:p>
        </p:txBody>
      </p:sp>
      <p:sp>
        <p:nvSpPr>
          <p:cNvPr id="12317" name="Text Box 40"/>
          <p:cNvSpPr txBox="1">
            <a:spLocks noChangeArrowheads="1"/>
          </p:cNvSpPr>
          <p:nvPr/>
        </p:nvSpPr>
        <p:spPr bwMode="auto">
          <a:xfrm rot="-5400000">
            <a:off x="171847" y="2994894"/>
            <a:ext cx="13017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MX" sz="1600" b="1"/>
              <a:t>ENE. – DIC.</a:t>
            </a:r>
          </a:p>
          <a:p>
            <a:pPr algn="ctr"/>
            <a:r>
              <a:rPr lang="es-MX" sz="1600" b="1"/>
              <a:t>2012</a:t>
            </a:r>
            <a:endParaRPr lang="es-ES" sz="1600" b="1"/>
          </a:p>
        </p:txBody>
      </p:sp>
      <p:sp>
        <p:nvSpPr>
          <p:cNvPr id="12318" name="AutoShape 7"/>
          <p:cNvSpPr>
            <a:spLocks noChangeArrowheads="1"/>
          </p:cNvSpPr>
          <p:nvPr/>
        </p:nvSpPr>
        <p:spPr bwMode="auto">
          <a:xfrm>
            <a:off x="6660232" y="2636912"/>
            <a:ext cx="2376265" cy="68853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CC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MX" sz="1400" dirty="0"/>
          </a:p>
        </p:txBody>
      </p:sp>
      <p:sp>
        <p:nvSpPr>
          <p:cNvPr id="12319" name="Text Box 19"/>
          <p:cNvSpPr txBox="1">
            <a:spLocks noChangeArrowheads="1"/>
          </p:cNvSpPr>
          <p:nvPr/>
        </p:nvSpPr>
        <p:spPr bwMode="auto">
          <a:xfrm>
            <a:off x="1639430" y="2657435"/>
            <a:ext cx="204730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400" b="1" dirty="0"/>
              <a:t>Realizar los Registros Contables y Presupuestarios</a:t>
            </a:r>
            <a:endParaRPr lang="es-ES" sz="14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869950" y="6232956"/>
            <a:ext cx="8256300" cy="29238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300" b="1" dirty="0" smtClean="0">
                <a:solidFill>
                  <a:schemeClr val="bg1"/>
                </a:solidFill>
              </a:rPr>
              <a:t>Federación, </a:t>
            </a:r>
            <a:r>
              <a:rPr lang="es-MX" sz="1300" b="1" u="sng" dirty="0" smtClean="0">
                <a:solidFill>
                  <a:srgbClr val="0070C0"/>
                </a:solidFill>
              </a:rPr>
              <a:t>Entidades Federativas y Municipios </a:t>
            </a:r>
            <a:r>
              <a:rPr lang="es-MX" sz="1300" b="1" dirty="0" smtClean="0">
                <a:solidFill>
                  <a:schemeClr val="bg1"/>
                </a:solidFill>
              </a:rPr>
              <a:t>disponer a más tardar el 31 de diciembre de 2010</a:t>
            </a:r>
            <a:endParaRPr lang="es-ES" sz="1300" b="1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732240" y="2636912"/>
            <a:ext cx="224983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 smtClean="0"/>
              <a:t>Bienes Muebles e Inmuebles, Integrar y Valuación (Inventario)</a:t>
            </a:r>
            <a:endParaRPr lang="es-ES" sz="1300" b="1" dirty="0"/>
          </a:p>
        </p:txBody>
      </p:sp>
      <p:sp>
        <p:nvSpPr>
          <p:cNvPr id="9" name="8 Rectángulo"/>
          <p:cNvSpPr/>
          <p:nvPr/>
        </p:nvSpPr>
        <p:spPr>
          <a:xfrm>
            <a:off x="6658645" y="3508067"/>
            <a:ext cx="2377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b="1" dirty="0" smtClean="0">
                <a:solidFill>
                  <a:srgbClr val="FF0000"/>
                </a:solidFill>
              </a:rPr>
              <a:t>Entidades Federativas y Municipios: </a:t>
            </a:r>
            <a:r>
              <a:rPr lang="es-MX" sz="1200" b="1" dirty="0" smtClean="0"/>
              <a:t>01 </a:t>
            </a:r>
            <a:r>
              <a:rPr lang="es-MX" sz="1200" b="1" dirty="0"/>
              <a:t>de enero de </a:t>
            </a:r>
            <a:r>
              <a:rPr lang="es-MX" sz="1200" b="1" dirty="0" smtClean="0"/>
              <a:t>2013 y </a:t>
            </a:r>
            <a:r>
              <a:rPr lang="es-MX" sz="1200" b="1" dirty="0" smtClean="0">
                <a:solidFill>
                  <a:srgbClr val="00B050"/>
                </a:solidFill>
              </a:rPr>
              <a:t>Federación</a:t>
            </a:r>
            <a:r>
              <a:rPr lang="es-MX" sz="1200" b="1" dirty="0" smtClean="0"/>
              <a:t> </a:t>
            </a:r>
            <a:r>
              <a:rPr lang="es-MX" sz="1200" b="1" dirty="0"/>
              <a:t>01 de enero de 2012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357784" y="3574757"/>
            <a:ext cx="25081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b="1" dirty="0" smtClean="0">
                <a:solidFill>
                  <a:srgbClr val="00B050"/>
                </a:solidFill>
              </a:rPr>
              <a:t>Federación</a:t>
            </a:r>
            <a:r>
              <a:rPr lang="es-MX" sz="1200" b="1" dirty="0" smtClean="0">
                <a:solidFill>
                  <a:srgbClr val="FF0000"/>
                </a:solidFill>
              </a:rPr>
              <a:t>, Entidades Federativas y Municipios: </a:t>
            </a:r>
            <a:r>
              <a:rPr lang="es-MX" sz="1200" b="1" dirty="0" smtClean="0"/>
              <a:t>A partir del </a:t>
            </a:r>
            <a:r>
              <a:rPr lang="es-MX" sz="1200" b="1" dirty="0"/>
              <a:t>01 de enero de 2012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3959930" y="3585210"/>
            <a:ext cx="266429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00" b="1" dirty="0" smtClean="0">
                <a:solidFill>
                  <a:srgbClr val="00B050"/>
                </a:solidFill>
              </a:rPr>
              <a:t>Federación</a:t>
            </a:r>
            <a:r>
              <a:rPr lang="es-MX" sz="1000" b="1" dirty="0" smtClean="0">
                <a:solidFill>
                  <a:srgbClr val="FF0000"/>
                </a:solidFill>
              </a:rPr>
              <a:t> y Entidad Federativa</a:t>
            </a:r>
            <a:r>
              <a:rPr lang="es-MX" sz="1000" dirty="0" smtClean="0"/>
              <a:t>: a </a:t>
            </a:r>
            <a:r>
              <a:rPr lang="es-MX" sz="1000" dirty="0"/>
              <a:t>partir del inicio del </a:t>
            </a:r>
            <a:r>
              <a:rPr lang="es-MX" sz="1000" dirty="0" smtClean="0"/>
              <a:t>año 2012</a:t>
            </a:r>
            <a:r>
              <a:rPr lang="es-MX" sz="1000" b="1" dirty="0" smtClean="0">
                <a:solidFill>
                  <a:srgbClr val="FF0000"/>
                </a:solidFill>
              </a:rPr>
              <a:t>,  Ayuntamientos </a:t>
            </a:r>
            <a:r>
              <a:rPr lang="es-MX" sz="1000" dirty="0" smtClean="0"/>
              <a:t>a </a:t>
            </a:r>
            <a:r>
              <a:rPr lang="es-MX" sz="1000" dirty="0"/>
              <a:t>partir del 01 de enero </a:t>
            </a:r>
            <a:r>
              <a:rPr lang="es-MX" sz="1000" dirty="0" smtClean="0"/>
              <a:t>2013</a:t>
            </a:r>
            <a:endParaRPr lang="es-MX" sz="1000" dirty="0"/>
          </a:p>
        </p:txBody>
      </p:sp>
      <p:sp>
        <p:nvSpPr>
          <p:cNvPr id="14" name="13 Rectángulo"/>
          <p:cNvSpPr/>
          <p:nvPr/>
        </p:nvSpPr>
        <p:spPr>
          <a:xfrm>
            <a:off x="1916652" y="1916832"/>
            <a:ext cx="329780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00" b="1" dirty="0" smtClean="0">
                <a:solidFill>
                  <a:srgbClr val="FF0000"/>
                </a:solidFill>
              </a:rPr>
              <a:t>Entidades Federativas y Municipios</a:t>
            </a:r>
            <a:r>
              <a:rPr lang="es-MX" sz="1000" b="1" dirty="0" smtClean="0"/>
              <a:t>: a </a:t>
            </a:r>
            <a:r>
              <a:rPr lang="es-MX" sz="1000" b="1" dirty="0"/>
              <a:t>partir del 01 de enero de </a:t>
            </a:r>
            <a:r>
              <a:rPr lang="es-MX" sz="1000" b="1" dirty="0" smtClean="0"/>
              <a:t>2013 y </a:t>
            </a:r>
            <a:r>
              <a:rPr lang="es-MX" sz="1000" b="1" dirty="0" smtClean="0">
                <a:solidFill>
                  <a:srgbClr val="00B050"/>
                </a:solidFill>
              </a:rPr>
              <a:t>Federación</a:t>
            </a:r>
            <a:r>
              <a:rPr lang="es-MX" sz="1000" b="1" dirty="0" smtClean="0"/>
              <a:t> a partir del 01 de enero de 2012 </a:t>
            </a:r>
            <a:endParaRPr lang="es-MX" sz="1000" b="1" dirty="0"/>
          </a:p>
        </p:txBody>
      </p:sp>
      <p:sp>
        <p:nvSpPr>
          <p:cNvPr id="15" name="14 Rectángulo"/>
          <p:cNvSpPr/>
          <p:nvPr/>
        </p:nvSpPr>
        <p:spPr>
          <a:xfrm>
            <a:off x="5139078" y="1844824"/>
            <a:ext cx="38990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 smtClean="0">
                <a:solidFill>
                  <a:srgbClr val="FF0000"/>
                </a:solidFill>
              </a:rPr>
              <a:t>Entidades Federativas y Ayuntamientos</a:t>
            </a:r>
            <a:r>
              <a:rPr lang="es-MX" sz="1200" dirty="0" smtClean="0"/>
              <a:t>: a partir </a:t>
            </a:r>
            <a:r>
              <a:rPr lang="es-MX" sz="1200" dirty="0"/>
              <a:t>del 01 de enero de </a:t>
            </a:r>
            <a:r>
              <a:rPr lang="es-MX" sz="1200" dirty="0" smtClean="0"/>
              <a:t>2013 y </a:t>
            </a:r>
            <a:r>
              <a:rPr lang="es-MX" sz="1200" dirty="0" smtClean="0">
                <a:solidFill>
                  <a:srgbClr val="00B050"/>
                </a:solidFill>
              </a:rPr>
              <a:t>Federación</a:t>
            </a:r>
            <a:r>
              <a:rPr lang="es-MX" sz="1200" dirty="0" smtClean="0"/>
              <a:t> realizar </a:t>
            </a:r>
            <a:r>
              <a:rPr lang="es-MX" sz="1200" dirty="0"/>
              <a:t>a más tardar el 31 de diciembre de 2012. </a:t>
            </a:r>
          </a:p>
        </p:txBody>
      </p:sp>
    </p:spTree>
    <p:extLst>
      <p:ext uri="{BB962C8B-B14F-4D97-AF65-F5344CB8AC3E}">
        <p14:creationId xmlns:p14="http://schemas.microsoft.com/office/powerpoint/2010/main" val="241220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79512" y="836712"/>
            <a:ext cx="885698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El Consejo determinó lo siguiente:</a:t>
            </a:r>
          </a:p>
          <a:p>
            <a:endParaRPr lang="es-MX" sz="1400" dirty="0"/>
          </a:p>
          <a:p>
            <a:r>
              <a:rPr lang="es-MX" sz="1400" b="1" dirty="0" smtClean="0"/>
              <a:t>Acuerdo 1:</a:t>
            </a:r>
          </a:p>
          <a:p>
            <a:r>
              <a:rPr lang="es-MX" sz="1400" dirty="0" smtClean="0"/>
              <a:t>Con fundamento en las fracciones XII  XIII del artículo 9 de la LGCG, </a:t>
            </a:r>
            <a:r>
              <a:rPr lang="es-MX" sz="1400" b="1" dirty="0" smtClean="0">
                <a:solidFill>
                  <a:srgbClr val="FF0000"/>
                </a:solidFill>
              </a:rPr>
              <a:t>SE DETERMINAN LOS PLAZOS </a:t>
            </a:r>
            <a:r>
              <a:rPr lang="es-MX" sz="1400" dirty="0" smtClean="0"/>
              <a:t>PARA LA FEDERACIÓN, LAS ENTIDADES FEDERATIVAS, Y LOS MUNICIPIOS </a:t>
            </a:r>
            <a:r>
              <a:rPr lang="es-MX" sz="1400" b="1" u="sng" dirty="0" smtClean="0"/>
              <a:t>adopten las decisiones siguientes:</a:t>
            </a:r>
            <a:endParaRPr lang="es-ES" sz="1400" b="1" u="sng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87" t="48598" r="31470" b="27058"/>
          <a:stretch/>
        </p:blipFill>
        <p:spPr bwMode="auto">
          <a:xfrm>
            <a:off x="251520" y="2285999"/>
            <a:ext cx="8805191" cy="4096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82114" y="44624"/>
            <a:ext cx="62180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REUNIÓN DEL 3 DE MAYO DE 2013 Y PUBLICADO EN  EL DIARIO OFICIAL DE LA FEDERACIÓN EL 16 DE MAYO DE 2013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16583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841199"/>
            <a:ext cx="8496944" cy="40011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ES" b="1" dirty="0"/>
              <a:t>Respecto a la generación en </a:t>
            </a:r>
            <a:r>
              <a:rPr lang="es-ES" sz="2000" b="1" u="sng" dirty="0"/>
              <a:t>tiempo real </a:t>
            </a:r>
            <a:r>
              <a:rPr lang="es-ES" b="1" dirty="0"/>
              <a:t>de estados financieros, se señala lo siguiente: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1520" y="1340768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dirty="0"/>
              <a:t>Concordante con los artículos 16 y 40 de la LGCG se distinguen dos obligaciones: la generación de estados financieros en forma periódica y que la operación de los procesos administrativos deben generar un registro automático y por única vez, es decir en tiempo real.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51520" y="2321003"/>
            <a:ext cx="8496944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dirty="0"/>
              <a:t>Por lo que se refiere a la emisión de Cuentas Públicas en los términos acordados por el Consejo, se señala lo siguiente: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15681"/>
              </p:ext>
            </p:extLst>
          </p:nvPr>
        </p:nvGraphicFramePr>
        <p:xfrm>
          <a:off x="251520" y="2967334"/>
          <a:ext cx="8496944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  <a:gridCol w="3024336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" sz="1400" dirty="0" smtClean="0"/>
                        <a:t>En el artículo 53 de la LGCG se establece los requisitos mínimos que deben integrar la cuenta pública del Gobierno Federal y las entidades federativas: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/>
                        <a:t>¿ </a:t>
                      </a:r>
                      <a:r>
                        <a:rPr lang="es-MX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 aplicable la nueva determinación de los plazos a los que se refiere el Acuerdo 1 del CONAC </a:t>
                      </a:r>
                      <a:r>
                        <a:rPr lang="es-MX" sz="1400" dirty="0" smtClean="0"/>
                        <a:t>?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I.</a:t>
                      </a:r>
                      <a:r>
                        <a:rPr lang="es-ES" sz="1400" b="1" baseline="0" dirty="0" smtClean="0"/>
                        <a:t> </a:t>
                      </a:r>
                      <a:r>
                        <a:rPr lang="es-ES" sz="1400" dirty="0" smtClean="0"/>
                        <a:t>Información contable, conforme a lo señalado en la fracción I del artículo 46 de esta Ley;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/>
                        <a:t>NO</a:t>
                      </a:r>
                      <a:endParaRPr lang="es-ES" sz="1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II.</a:t>
                      </a:r>
                      <a:r>
                        <a:rPr lang="es-ES" sz="1400" b="1" baseline="0" dirty="0" smtClean="0"/>
                        <a:t> </a:t>
                      </a:r>
                      <a:r>
                        <a:rPr lang="es-ES" sz="1400" dirty="0" smtClean="0"/>
                        <a:t>Información Presupuestaria, conforme a lo señalado en la fracción II del artículo 46 de esta Ley;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/>
                        <a:t>NO</a:t>
                      </a:r>
                      <a:endParaRPr lang="es-ES" sz="1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III.</a:t>
                      </a:r>
                      <a:r>
                        <a:rPr lang="es-ES" sz="1400" b="1" baseline="0" dirty="0" smtClean="0"/>
                        <a:t> </a:t>
                      </a:r>
                      <a:r>
                        <a:rPr lang="es-ES" sz="1400" dirty="0" smtClean="0"/>
                        <a:t>Información programática, de acuerdo con la clasificación establecida en la fracción III del artículo 46 de esta Ley;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/>
                        <a:t>SI</a:t>
                      </a:r>
                      <a:endParaRPr lang="es-ES" sz="1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IV.</a:t>
                      </a:r>
                      <a:r>
                        <a:rPr lang="es-ES" sz="1400" b="1" baseline="0" dirty="0" smtClean="0"/>
                        <a:t> </a:t>
                      </a:r>
                      <a:r>
                        <a:rPr lang="es-ES" sz="1400" dirty="0" smtClean="0"/>
                        <a:t>Análisis cualitativo de los indicadores de la postura fiscal, estableciendo su vínculo con los objetivos y prioridades definidas en la materia, en el programa económico anual.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/>
                        <a:t>SI</a:t>
                      </a:r>
                      <a:endParaRPr lang="es-ES" sz="1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V.</a:t>
                      </a:r>
                      <a:r>
                        <a:rPr lang="es-ES" sz="1400" b="1" baseline="0" dirty="0" smtClean="0"/>
                        <a:t> </a:t>
                      </a:r>
                      <a:r>
                        <a:rPr lang="es-ES" sz="1400" dirty="0" smtClean="0"/>
                        <a:t>La información a que se refieren las fracciones I a III de este artículo, organizada por dependencia y entidad.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/>
                        <a:t>SI PARA LA FRACCIÓN III</a:t>
                      </a:r>
                      <a:endParaRPr lang="es-ES" sz="1400" b="1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5 Imagen" descr="Recorte de pantall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26538"/>
            <a:ext cx="4104455" cy="641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31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589347"/>
              </p:ext>
            </p:extLst>
          </p:nvPr>
        </p:nvGraphicFramePr>
        <p:xfrm>
          <a:off x="395536" y="1772816"/>
          <a:ext cx="8352928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936104"/>
                <a:gridCol w="4680520"/>
                <a:gridCol w="1800200"/>
              </a:tblGrid>
              <a:tr h="398814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ART. (31 de dic. 2008)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ART. (12 de nov. 2012)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¿QUÉ HACER?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¿QUIÉN?</a:t>
                      </a:r>
                      <a:endParaRPr lang="es-ES" sz="1200" dirty="0"/>
                    </a:p>
                  </a:txBody>
                  <a:tcPr/>
                </a:tc>
              </a:tr>
              <a:tr h="398814"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56</a:t>
                      </a:r>
                      <a:endParaRPr lang="es-E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84</a:t>
                      </a:r>
                      <a:endParaRPr lang="es-E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Sancionar </a:t>
                      </a:r>
                      <a:r>
                        <a:rPr lang="es-MX" sz="1600" b="0" dirty="0" smtClean="0"/>
                        <a:t>los actos u omisiones</a:t>
                      </a:r>
                      <a:r>
                        <a:rPr lang="es-MX" sz="1600" b="0" baseline="0" dirty="0" smtClean="0"/>
                        <a:t> por el incumplimiento a la Ley y demás disposiciones aplicables.</a:t>
                      </a:r>
                      <a:endParaRPr lang="es-ES" sz="1600" b="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es-MX" sz="1600" b="1" dirty="0" smtClean="0"/>
                        <a:t>Las Leyes Federales y Estatales de Responsabilidades Administrativas. La disposiciones</a:t>
                      </a:r>
                      <a:r>
                        <a:rPr lang="es-MX" sz="1600" b="1" baseline="0" dirty="0" smtClean="0"/>
                        <a:t> aplicables en términos de la Constitución Política de los Estados Unidos Mexicanos y las Locales</a:t>
                      </a:r>
                      <a:endParaRPr lang="es-ES" sz="1600" b="1" dirty="0"/>
                    </a:p>
                  </a:txBody>
                  <a:tcPr anchor="ctr"/>
                </a:tc>
              </a:tr>
              <a:tr h="398814"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56-S.P.</a:t>
                      </a:r>
                      <a:endParaRPr lang="es-E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84-S.P.</a:t>
                      </a:r>
                      <a:endParaRPr lang="es-E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600" b="0" dirty="0" smtClean="0"/>
                        <a:t>Fincar</a:t>
                      </a:r>
                      <a:r>
                        <a:rPr lang="es-MX" sz="1600" b="0" baseline="0" dirty="0" smtClean="0"/>
                        <a:t> las responsabilidades administrativas </a:t>
                      </a:r>
                      <a:r>
                        <a:rPr lang="es-MX" sz="1600" b="1" baseline="0" dirty="0" smtClean="0"/>
                        <a:t>a quienes incurran, omitan, revisen o autoricen </a:t>
                      </a:r>
                      <a:r>
                        <a:rPr lang="es-MX" sz="1600" b="0" baseline="0" dirty="0" smtClean="0"/>
                        <a:t>los actos por causas que impliquen dolo, mala fe o negligencia.</a:t>
                      </a:r>
                      <a:endParaRPr lang="es-ES" sz="1600" b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95536" y="836712"/>
            <a:ext cx="83529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TITULO SEXTO.- De las sanciones.- CAPÍTULO ÚNICO</a:t>
            </a:r>
            <a:endParaRPr lang="es-ES" b="1" dirty="0"/>
          </a:p>
        </p:txBody>
      </p:sp>
      <p:grpSp>
        <p:nvGrpSpPr>
          <p:cNvPr id="6" name="5 Grupo"/>
          <p:cNvGrpSpPr/>
          <p:nvPr/>
        </p:nvGrpSpPr>
        <p:grpSpPr>
          <a:xfrm>
            <a:off x="5258" y="0"/>
            <a:ext cx="9031238" cy="692696"/>
            <a:chOff x="5258" y="0"/>
            <a:chExt cx="9031238" cy="692696"/>
          </a:xfrm>
        </p:grpSpPr>
        <p:grpSp>
          <p:nvGrpSpPr>
            <p:cNvPr id="7" name="6 Grupo"/>
            <p:cNvGrpSpPr/>
            <p:nvPr/>
          </p:nvGrpSpPr>
          <p:grpSpPr>
            <a:xfrm>
              <a:off x="4816497" y="0"/>
              <a:ext cx="4219999" cy="692696"/>
              <a:chOff x="4816497" y="0"/>
              <a:chExt cx="4219999" cy="692696"/>
            </a:xfrm>
          </p:grpSpPr>
          <p:pic>
            <p:nvPicPr>
              <p:cNvPr id="9" name="8 Imagen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16497" y="0"/>
                <a:ext cx="1224135" cy="692696"/>
              </a:xfrm>
              <a:prstGeom prst="rect">
                <a:avLst/>
              </a:prstGeom>
            </p:spPr>
          </p:pic>
          <p:sp>
            <p:nvSpPr>
              <p:cNvPr id="10" name="9 CuadroTexto"/>
              <p:cNvSpPr txBox="1"/>
              <p:nvPr/>
            </p:nvSpPr>
            <p:spPr>
              <a:xfrm>
                <a:off x="6033928" y="96536"/>
                <a:ext cx="30025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Instituto de Administración Pública de Veracruz A.C</a:t>
                </a:r>
                <a:r>
                  <a:rPr lang="es-MX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s-MX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8" name="7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8" y="11078"/>
              <a:ext cx="1799117" cy="6816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227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507007"/>
              </p:ext>
            </p:extLst>
          </p:nvPr>
        </p:nvGraphicFramePr>
        <p:xfrm>
          <a:off x="91530" y="908722"/>
          <a:ext cx="8872959" cy="5559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384"/>
                <a:gridCol w="994384"/>
                <a:gridCol w="5201389"/>
                <a:gridCol w="1682802"/>
              </a:tblGrid>
              <a:tr h="796831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ART. (31 de dic. 2008)</a:t>
                      </a:r>
                      <a:endParaRPr lang="es-E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ART. (12 de nov. 2012)</a:t>
                      </a:r>
                      <a:endParaRPr lang="es-E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¿QUÉ HACER?</a:t>
                      </a:r>
                      <a:endParaRPr lang="es-E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¿QUIÉN?</a:t>
                      </a:r>
                      <a:endParaRPr lang="es-ES" sz="1400" dirty="0"/>
                    </a:p>
                  </a:txBody>
                  <a:tcPr anchor="ctr"/>
                </a:tc>
              </a:tr>
              <a:tr h="564422"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57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85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Sancionar administrativamente </a:t>
                      </a:r>
                      <a:r>
                        <a:rPr lang="es-MX" sz="1400" b="0" dirty="0" smtClean="0"/>
                        <a:t>a los servidores públicos en los siguientes supuestos:</a:t>
                      </a:r>
                      <a:endParaRPr lang="es-ES" sz="1400" b="0" dirty="0"/>
                    </a:p>
                  </a:txBody>
                  <a:tcPr anchor="ctr"/>
                </a:tc>
                <a:tc rowSpan="8">
                  <a:txBody>
                    <a:bodyPr/>
                    <a:lstStyle/>
                    <a:p>
                      <a:pPr algn="just"/>
                      <a:r>
                        <a:rPr lang="es-MX" sz="1400" b="1" dirty="0" smtClean="0"/>
                        <a:t>Las Leyes Federales y Estatales de Responsabilidades Administrativas. La disposiciones</a:t>
                      </a:r>
                      <a:r>
                        <a:rPr lang="es-MX" sz="1400" b="1" baseline="0" dirty="0" smtClean="0"/>
                        <a:t> aplicables en términos de la Constitución Política de los Estados Unidos Mexicanos y las Locales</a:t>
                      </a:r>
                      <a:endParaRPr lang="es-ES" sz="1400" b="1" dirty="0"/>
                    </a:p>
                  </a:txBody>
                  <a:tcPr anchor="ctr"/>
                </a:tc>
              </a:tr>
              <a:tr h="564422"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57-I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85-I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Omitan realizar los registros </a:t>
                      </a:r>
                      <a:r>
                        <a:rPr lang="es-MX" sz="1400" b="0" dirty="0" smtClean="0"/>
                        <a:t>contables y </a:t>
                      </a:r>
                      <a:r>
                        <a:rPr lang="es-MX" sz="1400" b="1" dirty="0" smtClean="0"/>
                        <a:t>difundir la información </a:t>
                      </a:r>
                      <a:r>
                        <a:rPr lang="es-MX" sz="1400" b="0" dirty="0" smtClean="0"/>
                        <a:t>financiera</a:t>
                      </a:r>
                      <a:r>
                        <a:rPr lang="es-MX" sz="1400" b="1" dirty="0" smtClean="0"/>
                        <a:t>, </a:t>
                      </a:r>
                      <a:endParaRPr lang="es-E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</a:tr>
              <a:tr h="564422"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57-II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85-II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>
                        <a:buAutoNum type="alphaLcParenR"/>
                      </a:pPr>
                      <a:r>
                        <a:rPr lang="es-MX" sz="1400" b="1" dirty="0" smtClean="0"/>
                        <a:t>Omitan o alteren documentos o registros contables.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es-MX" sz="1400" b="1" dirty="0" smtClean="0"/>
                        <a:t>Incumplan con la obligación de difundir</a:t>
                      </a:r>
                      <a:r>
                        <a:rPr lang="es-MX" sz="1400" b="1" baseline="0" dirty="0" smtClean="0"/>
                        <a:t> la información financiera</a:t>
                      </a:r>
                      <a:endParaRPr lang="es-E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</a:tr>
              <a:tr h="564422"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57-III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85-III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No realizar los registros presupuestarios y contables como lo pide</a:t>
                      </a:r>
                      <a:r>
                        <a:rPr lang="es-MX" sz="1400" b="1" baseline="0" dirty="0" smtClean="0"/>
                        <a:t> la Ley y demás disposiciones, </a:t>
                      </a:r>
                      <a:r>
                        <a:rPr lang="es-MX" sz="1400" b="0" baseline="0" dirty="0" smtClean="0"/>
                        <a:t>con información confiable y veraz.</a:t>
                      </a:r>
                      <a:endParaRPr lang="es-ES" sz="1400" b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</a:tr>
              <a:tr h="796831"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57-IV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85-IV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Cuando tengan conocimiento </a:t>
                      </a:r>
                      <a:r>
                        <a:rPr lang="es-MX" sz="1400" b="0" dirty="0" smtClean="0"/>
                        <a:t>de alteración o falsedad de documentación o información</a:t>
                      </a:r>
                      <a:r>
                        <a:rPr lang="es-MX" sz="1400" b="1" dirty="0" smtClean="0"/>
                        <a:t> y no lo </a:t>
                      </a:r>
                      <a:r>
                        <a:rPr lang="es-MX" sz="1400" b="1" baseline="0" dirty="0" smtClean="0"/>
                        <a:t> eviten o no lo hagan de conocimiento superior, y</a:t>
                      </a:r>
                      <a:endParaRPr lang="es-E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</a:tr>
              <a:tr h="564422"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57-V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85-V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No tener o no conservar la documentación comprobatoria del patrimonio, ingresos y egresos.</a:t>
                      </a:r>
                      <a:endParaRPr lang="es-E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</a:tr>
              <a:tr h="564422"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57- U.P.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85-U.P.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400" b="0" dirty="0" smtClean="0"/>
                        <a:t>Las sanciones administrativas se impondrán</a:t>
                      </a:r>
                      <a:r>
                        <a:rPr lang="es-MX" sz="1400" b="0" baseline="0" dirty="0" smtClean="0"/>
                        <a:t> </a:t>
                      </a:r>
                      <a:r>
                        <a:rPr lang="es-MX" sz="1400" b="1" baseline="0" dirty="0" smtClean="0"/>
                        <a:t>sin menoscabo de las de carácter político, penal o civil</a:t>
                      </a:r>
                      <a:endParaRPr lang="es-E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</a:tr>
              <a:tr h="564422">
                <a:tc>
                  <a:txBody>
                    <a:bodyPr/>
                    <a:lstStyle/>
                    <a:p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600" b="1" dirty="0" smtClean="0">
                          <a:solidFill>
                            <a:srgbClr val="00B050"/>
                          </a:solidFill>
                        </a:rPr>
                        <a:t>86</a:t>
                      </a:r>
                      <a:endParaRPr lang="es-ES" sz="16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600" b="1" dirty="0" smtClean="0">
                          <a:solidFill>
                            <a:srgbClr val="00B050"/>
                          </a:solidFill>
                        </a:rPr>
                        <a:t>Pena de 2 a 7 años de prisión y, Multa de 1,000</a:t>
                      </a:r>
                      <a:r>
                        <a:rPr lang="es-MX" sz="1600" b="1" baseline="0" dirty="0" smtClean="0">
                          <a:solidFill>
                            <a:srgbClr val="00B050"/>
                          </a:solidFill>
                        </a:rPr>
                        <a:t> a 500,000  SMGDF. Por las fracciones II y IV del Artículo 85.</a:t>
                      </a:r>
                      <a:endParaRPr lang="es-ES" sz="16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91530" y="188640"/>
            <a:ext cx="5256584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TITULO SEXTO.- De las sanciones.- CAPÍTULO ÚNICO</a:t>
            </a:r>
            <a:endParaRPr lang="es-ES" b="1" dirty="0"/>
          </a:p>
        </p:txBody>
      </p:sp>
      <p:grpSp>
        <p:nvGrpSpPr>
          <p:cNvPr id="6" name="5 Grupo"/>
          <p:cNvGrpSpPr/>
          <p:nvPr/>
        </p:nvGrpSpPr>
        <p:grpSpPr>
          <a:xfrm>
            <a:off x="5617071" y="63674"/>
            <a:ext cx="3594620" cy="595091"/>
            <a:chOff x="5550396" y="63674"/>
            <a:chExt cx="3594620" cy="595091"/>
          </a:xfrm>
        </p:grpSpPr>
        <p:pic>
          <p:nvPicPr>
            <p:cNvPr id="7" name="6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0396" y="63674"/>
              <a:ext cx="1051647" cy="595091"/>
            </a:xfrm>
            <a:prstGeom prst="rect">
              <a:avLst/>
            </a:prstGeom>
          </p:spPr>
        </p:pic>
        <p:sp>
          <p:nvSpPr>
            <p:cNvPr id="8" name="7 CuadroTexto"/>
            <p:cNvSpPr txBox="1"/>
            <p:nvPr/>
          </p:nvSpPr>
          <p:spPr>
            <a:xfrm>
              <a:off x="6588224" y="116632"/>
              <a:ext cx="25567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Instituto de Administración Pública de Veracruz A.C</a:t>
              </a:r>
              <a:r>
                <a:rPr lang="es-MX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458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87921" y="1516722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SEMINARIO DE CONTABILIDAD GUBERNAMENTAL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13540" y="4730368"/>
            <a:ext cx="84855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Expositor</a:t>
            </a:r>
          </a:p>
          <a:p>
            <a:pPr algn="r"/>
            <a:r>
              <a:rPr lang="es-MX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C.P.C. y M.A. Gerardo García Ricardo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95536" y="6258798"/>
            <a:ext cx="8496944" cy="338554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s-MX" sz="1600" b="1" dirty="0" smtClean="0">
                <a:ln w="11430">
                  <a:noFill/>
                </a:ln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gariger@hotmail.com.</a:t>
            </a:r>
            <a:endParaRPr lang="es-MX" sz="1600" b="1" dirty="0">
              <a:ln w="11430">
                <a:noFill/>
              </a:ln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043608" y="3019018"/>
            <a:ext cx="77048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MARCO LEGAL Y MARCO CONCEPTUAL</a:t>
            </a:r>
            <a:endParaRPr lang="es-ES" sz="3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7 Grupo"/>
          <p:cNvGrpSpPr/>
          <p:nvPr/>
        </p:nvGrpSpPr>
        <p:grpSpPr>
          <a:xfrm>
            <a:off x="271156" y="411616"/>
            <a:ext cx="8761671" cy="849600"/>
            <a:chOff x="271156" y="411616"/>
            <a:chExt cx="8761671" cy="849600"/>
          </a:xfrm>
        </p:grpSpPr>
        <p:grpSp>
          <p:nvGrpSpPr>
            <p:cNvPr id="9" name="8 Grupo"/>
            <p:cNvGrpSpPr/>
            <p:nvPr/>
          </p:nvGrpSpPr>
          <p:grpSpPr>
            <a:xfrm>
              <a:off x="4392416" y="460753"/>
              <a:ext cx="4640411" cy="796015"/>
              <a:chOff x="4499992" y="447306"/>
              <a:chExt cx="4640411" cy="796015"/>
            </a:xfrm>
          </p:grpSpPr>
          <p:pic>
            <p:nvPicPr>
              <p:cNvPr id="11" name="10 Imagen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99992" y="447306"/>
                <a:ext cx="1368152" cy="796015"/>
              </a:xfrm>
              <a:prstGeom prst="rect">
                <a:avLst/>
              </a:prstGeom>
            </p:spPr>
          </p:pic>
          <p:sp>
            <p:nvSpPr>
              <p:cNvPr id="12" name="11 CuadroTexto"/>
              <p:cNvSpPr txBox="1"/>
              <p:nvPr/>
            </p:nvSpPr>
            <p:spPr>
              <a:xfrm>
                <a:off x="5828035" y="529516"/>
                <a:ext cx="331236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Instituto de Administración Pública de Veracruz A.C</a:t>
                </a:r>
                <a:r>
                  <a:rPr lang="es-MX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s-MX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0" name="9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156" y="411616"/>
              <a:ext cx="2242507" cy="849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4519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936103"/>
          </a:xfrm>
        </p:spPr>
        <p:txBody>
          <a:bodyPr>
            <a:normAutofit/>
          </a:bodyPr>
          <a:lstStyle/>
          <a:p>
            <a:pPr algn="just"/>
            <a:r>
              <a:rPr lang="es-MX" sz="2400" dirty="0" smtClean="0"/>
              <a:t>Marco teórico de referencia para conceptualizar el cómo hacer el registro contable y producir los estados financieros</a:t>
            </a:r>
            <a:endParaRPr lang="es-MX" sz="3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683568" y="1052736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b="1" dirty="0" smtClean="0"/>
              <a:t>Marco conceptual de contabilidad gubernamental</a:t>
            </a:r>
            <a:endParaRPr lang="es-MX" sz="2400" dirty="0"/>
          </a:p>
        </p:txBody>
      </p:sp>
      <p:sp>
        <p:nvSpPr>
          <p:cNvPr id="35" name="13 CuadroTexto"/>
          <p:cNvSpPr txBox="1">
            <a:spLocks noChangeArrowheads="1"/>
          </p:cNvSpPr>
          <p:nvPr/>
        </p:nvSpPr>
        <p:spPr bwMode="auto">
          <a:xfrm>
            <a:off x="467545" y="2636912"/>
            <a:ext cx="2520280" cy="369888"/>
          </a:xfrm>
          <a:prstGeom prst="rect">
            <a:avLst/>
          </a:prstGeom>
          <a:noFill/>
          <a:ln w="25400" algn="ctr">
            <a:solidFill>
              <a:schemeClr val="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 smtClean="0">
                <a:latin typeface="Calibri" pitchFamily="34" charset="0"/>
                <a:cs typeface="Arial" charset="0"/>
              </a:rPr>
              <a:t>I.- Características</a:t>
            </a:r>
            <a:endParaRPr lang="es-MX" sz="1200" dirty="0">
              <a:latin typeface="Calibri" pitchFamily="34" charset="0"/>
              <a:cs typeface="Arial" charset="0"/>
            </a:endParaRPr>
          </a:p>
        </p:txBody>
      </p:sp>
      <p:sp>
        <p:nvSpPr>
          <p:cNvPr id="36" name="14 CuadroTexto"/>
          <p:cNvSpPr txBox="1">
            <a:spLocks noChangeArrowheads="1"/>
          </p:cNvSpPr>
          <p:nvPr/>
        </p:nvSpPr>
        <p:spPr bwMode="auto">
          <a:xfrm>
            <a:off x="467544" y="3150816"/>
            <a:ext cx="2520280" cy="297879"/>
          </a:xfrm>
          <a:prstGeom prst="rect">
            <a:avLst/>
          </a:prstGeom>
          <a:noFill/>
          <a:ln w="25400" algn="ctr">
            <a:solidFill>
              <a:schemeClr val="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 smtClean="0">
                <a:latin typeface="Calibri" pitchFamily="34" charset="0"/>
                <a:cs typeface="Arial" charset="0"/>
              </a:rPr>
              <a:t>II.- Sistema</a:t>
            </a:r>
            <a:endParaRPr lang="es-MX" sz="1200" dirty="0">
              <a:latin typeface="Calibri" pitchFamily="34" charset="0"/>
              <a:cs typeface="Arial" charset="0"/>
            </a:endParaRPr>
          </a:p>
        </p:txBody>
      </p:sp>
      <p:sp>
        <p:nvSpPr>
          <p:cNvPr id="37" name="15 CuadroTexto"/>
          <p:cNvSpPr txBox="1">
            <a:spLocks noChangeArrowheads="1"/>
          </p:cNvSpPr>
          <p:nvPr/>
        </p:nvSpPr>
        <p:spPr bwMode="auto">
          <a:xfrm>
            <a:off x="467544" y="3654872"/>
            <a:ext cx="2520280" cy="288032"/>
          </a:xfrm>
          <a:prstGeom prst="rect">
            <a:avLst/>
          </a:prstGeom>
          <a:noFill/>
          <a:ln w="25400" algn="ctr">
            <a:solidFill>
              <a:schemeClr val="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 smtClean="0">
                <a:latin typeface="Calibri" pitchFamily="34" charset="0"/>
                <a:cs typeface="Arial" charset="0"/>
              </a:rPr>
              <a:t>III.- Postulados</a:t>
            </a:r>
            <a:endParaRPr lang="es-MX" sz="1200" dirty="0">
              <a:latin typeface="Calibri" pitchFamily="34" charset="0"/>
              <a:cs typeface="Arial" charset="0"/>
            </a:endParaRPr>
          </a:p>
        </p:txBody>
      </p:sp>
      <p:sp>
        <p:nvSpPr>
          <p:cNvPr id="38" name="16 CuadroTexto"/>
          <p:cNvSpPr txBox="1">
            <a:spLocks noChangeArrowheads="1"/>
          </p:cNvSpPr>
          <p:nvPr/>
        </p:nvSpPr>
        <p:spPr bwMode="auto">
          <a:xfrm>
            <a:off x="467544" y="4019476"/>
            <a:ext cx="2520280" cy="283468"/>
          </a:xfrm>
          <a:prstGeom prst="rect">
            <a:avLst/>
          </a:prstGeom>
          <a:noFill/>
          <a:ln w="25400" algn="ctr">
            <a:solidFill>
              <a:schemeClr val="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 smtClean="0">
                <a:latin typeface="Calibri" pitchFamily="34" charset="0"/>
                <a:cs typeface="Arial" charset="0"/>
              </a:rPr>
              <a:t>IV.- Usuarios Información </a:t>
            </a:r>
            <a:r>
              <a:rPr lang="es-MX" sz="1200" dirty="0">
                <a:latin typeface="Calibri" pitchFamily="34" charset="0"/>
                <a:cs typeface="Arial" charset="0"/>
              </a:rPr>
              <a:t>Financiera</a:t>
            </a:r>
          </a:p>
        </p:txBody>
      </p:sp>
      <p:sp>
        <p:nvSpPr>
          <p:cNvPr id="39" name="19 CuadroTexto"/>
          <p:cNvSpPr txBox="1">
            <a:spLocks noChangeArrowheads="1"/>
          </p:cNvSpPr>
          <p:nvPr/>
        </p:nvSpPr>
        <p:spPr bwMode="auto">
          <a:xfrm>
            <a:off x="467544" y="4379516"/>
            <a:ext cx="2520280" cy="283468"/>
          </a:xfrm>
          <a:prstGeom prst="rect">
            <a:avLst/>
          </a:prstGeom>
          <a:noFill/>
          <a:ln w="25400" algn="ctr">
            <a:solidFill>
              <a:schemeClr val="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 smtClean="0">
                <a:latin typeface="Calibri" pitchFamily="34" charset="0"/>
                <a:cs typeface="Arial" charset="0"/>
              </a:rPr>
              <a:t>V.- Cualidades </a:t>
            </a:r>
            <a:r>
              <a:rPr lang="es-MX" sz="1200" dirty="0">
                <a:latin typeface="Calibri" pitchFamily="34" charset="0"/>
                <a:cs typeface="Arial" charset="0"/>
              </a:rPr>
              <a:t>de la Información </a:t>
            </a:r>
          </a:p>
        </p:txBody>
      </p:sp>
      <p:sp>
        <p:nvSpPr>
          <p:cNvPr id="40" name="20 CuadroTexto"/>
          <p:cNvSpPr txBox="1">
            <a:spLocks noChangeArrowheads="1"/>
          </p:cNvSpPr>
          <p:nvPr/>
        </p:nvSpPr>
        <p:spPr bwMode="auto">
          <a:xfrm>
            <a:off x="467544" y="4746972"/>
            <a:ext cx="2520280" cy="492076"/>
          </a:xfrm>
          <a:prstGeom prst="rect">
            <a:avLst/>
          </a:prstGeom>
          <a:noFill/>
          <a:ln w="25400" algn="ctr">
            <a:solidFill>
              <a:schemeClr val="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 smtClean="0">
                <a:latin typeface="Calibri" pitchFamily="34" charset="0"/>
                <a:cs typeface="Arial" charset="0"/>
              </a:rPr>
              <a:t>VI.- Estados </a:t>
            </a:r>
            <a:r>
              <a:rPr lang="es-MX" sz="1200" dirty="0">
                <a:latin typeface="Calibri" pitchFamily="34" charset="0"/>
                <a:cs typeface="Arial" charset="0"/>
              </a:rPr>
              <a:t>Presupuestario, Financieros y Económicos</a:t>
            </a:r>
          </a:p>
        </p:txBody>
      </p:sp>
      <p:sp>
        <p:nvSpPr>
          <p:cNvPr id="41" name="21 CuadroTexto"/>
          <p:cNvSpPr txBox="1">
            <a:spLocks noChangeArrowheads="1"/>
          </p:cNvSpPr>
          <p:nvPr/>
        </p:nvSpPr>
        <p:spPr bwMode="auto">
          <a:xfrm>
            <a:off x="467544" y="5383064"/>
            <a:ext cx="2520280" cy="623541"/>
          </a:xfrm>
          <a:prstGeom prst="rect">
            <a:avLst/>
          </a:prstGeom>
          <a:noFill/>
          <a:ln w="25400" algn="ctr">
            <a:solidFill>
              <a:schemeClr val="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 smtClean="0">
                <a:latin typeface="Calibri" pitchFamily="34" charset="0"/>
                <a:cs typeface="Arial" charset="0"/>
              </a:rPr>
              <a:t>VII.- Estructura </a:t>
            </a:r>
            <a:r>
              <a:rPr lang="es-MX" sz="1200" dirty="0">
                <a:latin typeface="Calibri" pitchFamily="34" charset="0"/>
                <a:cs typeface="Arial" charset="0"/>
              </a:rPr>
              <a:t>Básica y Elementos de los Estados Financieros</a:t>
            </a:r>
          </a:p>
        </p:txBody>
      </p:sp>
      <p:sp>
        <p:nvSpPr>
          <p:cNvPr id="42" name="25 CuadroTexto"/>
          <p:cNvSpPr txBox="1">
            <a:spLocks noChangeArrowheads="1"/>
          </p:cNvSpPr>
          <p:nvPr/>
        </p:nvSpPr>
        <p:spPr bwMode="auto">
          <a:xfrm>
            <a:off x="3275856" y="2636912"/>
            <a:ext cx="2592288" cy="369888"/>
          </a:xfrm>
          <a:prstGeom prst="rect">
            <a:avLst/>
          </a:prstGeom>
          <a:noFill/>
          <a:ln w="25400" algn="ctr">
            <a:solidFill>
              <a:schemeClr val="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>
                <a:latin typeface="Calibri" pitchFamily="34" charset="0"/>
                <a:cs typeface="Arial" charset="0"/>
              </a:rPr>
              <a:t>Objetivos</a:t>
            </a:r>
          </a:p>
        </p:txBody>
      </p:sp>
      <p:sp>
        <p:nvSpPr>
          <p:cNvPr id="43" name="26 CuadroTexto"/>
          <p:cNvSpPr txBox="1">
            <a:spLocks noChangeArrowheads="1"/>
          </p:cNvSpPr>
          <p:nvPr/>
        </p:nvSpPr>
        <p:spPr bwMode="auto">
          <a:xfrm>
            <a:off x="6084168" y="2646760"/>
            <a:ext cx="2808312" cy="369888"/>
          </a:xfrm>
          <a:prstGeom prst="rect">
            <a:avLst/>
          </a:prstGeom>
          <a:noFill/>
          <a:ln w="25400" algn="ctr">
            <a:solidFill>
              <a:schemeClr val="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>
                <a:latin typeface="Calibri" pitchFamily="34" charset="0"/>
                <a:cs typeface="Arial" charset="0"/>
              </a:rPr>
              <a:t>Ámbito de Aplicación</a:t>
            </a:r>
          </a:p>
        </p:txBody>
      </p:sp>
      <p:sp>
        <p:nvSpPr>
          <p:cNvPr id="44" name="28 CuadroTexto"/>
          <p:cNvSpPr txBox="1">
            <a:spLocks noChangeArrowheads="1"/>
          </p:cNvSpPr>
          <p:nvPr/>
        </p:nvSpPr>
        <p:spPr bwMode="auto">
          <a:xfrm>
            <a:off x="3203848" y="3222824"/>
            <a:ext cx="5760640" cy="216024"/>
          </a:xfrm>
          <a:prstGeom prst="rect">
            <a:avLst/>
          </a:prstGeom>
          <a:noFill/>
          <a:ln w="25400" algn="ctr">
            <a:solidFill>
              <a:schemeClr val="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>
                <a:latin typeface="Calibri" pitchFamily="34" charset="0"/>
                <a:cs typeface="Arial" charset="0"/>
              </a:rPr>
              <a:t>Consideraciones, Objetivos y Características</a:t>
            </a:r>
          </a:p>
        </p:txBody>
      </p:sp>
      <p:sp>
        <p:nvSpPr>
          <p:cNvPr id="45" name="30 CuadroTexto"/>
          <p:cNvSpPr txBox="1">
            <a:spLocks noChangeArrowheads="1"/>
          </p:cNvSpPr>
          <p:nvPr/>
        </p:nvSpPr>
        <p:spPr bwMode="auto">
          <a:xfrm>
            <a:off x="3203848" y="4019476"/>
            <a:ext cx="5725840" cy="283468"/>
          </a:xfrm>
          <a:prstGeom prst="rect">
            <a:avLst/>
          </a:prstGeom>
          <a:noFill/>
          <a:ln w="25400" algn="ctr">
            <a:solidFill>
              <a:schemeClr val="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>
                <a:latin typeface="Calibri" pitchFamily="34" charset="0"/>
                <a:cs typeface="Arial" charset="0"/>
              </a:rPr>
              <a:t>Congresos, ASF, Entes Públicos, Entidades Financieras y Público en General</a:t>
            </a:r>
          </a:p>
        </p:txBody>
      </p:sp>
      <p:sp>
        <p:nvSpPr>
          <p:cNvPr id="46" name="31 CuadroTexto"/>
          <p:cNvSpPr txBox="1">
            <a:spLocks noChangeArrowheads="1"/>
          </p:cNvSpPr>
          <p:nvPr/>
        </p:nvSpPr>
        <p:spPr bwMode="auto">
          <a:xfrm>
            <a:off x="3203848" y="4379516"/>
            <a:ext cx="5760640" cy="283468"/>
          </a:xfrm>
          <a:prstGeom prst="rect">
            <a:avLst/>
          </a:prstGeom>
          <a:noFill/>
          <a:ln w="25400" algn="ctr">
            <a:solidFill>
              <a:schemeClr val="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>
                <a:latin typeface="Calibri" pitchFamily="34" charset="0"/>
                <a:cs typeface="Arial" charset="0"/>
              </a:rPr>
              <a:t>Útil, Confiable, Relevante, Comprensible y Comparable</a:t>
            </a:r>
          </a:p>
        </p:txBody>
      </p:sp>
      <p:sp>
        <p:nvSpPr>
          <p:cNvPr id="47" name="32 CuadroTexto"/>
          <p:cNvSpPr txBox="1">
            <a:spLocks noChangeArrowheads="1"/>
          </p:cNvSpPr>
          <p:nvPr/>
        </p:nvSpPr>
        <p:spPr bwMode="auto">
          <a:xfrm>
            <a:off x="3203848" y="4744120"/>
            <a:ext cx="5725840" cy="494928"/>
          </a:xfrm>
          <a:prstGeom prst="rect">
            <a:avLst/>
          </a:prstGeom>
          <a:noFill/>
          <a:ln w="25400" algn="ctr">
            <a:solidFill>
              <a:schemeClr val="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>
                <a:latin typeface="Calibri" pitchFamily="34" charset="0"/>
                <a:cs typeface="Arial" charset="0"/>
              </a:rPr>
              <a:t>Información Contable, Presupuestaria, Programática y Complementaria para generar cuentas nacionales y atender requerimientos de </a:t>
            </a:r>
            <a:r>
              <a:rPr lang="es-MX" sz="1100">
                <a:latin typeface="Calibri" pitchFamily="34" charset="0"/>
                <a:cs typeface="Arial" charset="0"/>
              </a:rPr>
              <a:t>Organismos Internacionales</a:t>
            </a:r>
          </a:p>
        </p:txBody>
      </p:sp>
      <p:sp>
        <p:nvSpPr>
          <p:cNvPr id="48" name="33 CuadroTexto"/>
          <p:cNvSpPr txBox="1">
            <a:spLocks noChangeArrowheads="1"/>
          </p:cNvSpPr>
          <p:nvPr/>
        </p:nvSpPr>
        <p:spPr bwMode="auto">
          <a:xfrm>
            <a:off x="3203848" y="5311056"/>
            <a:ext cx="5725840" cy="695549"/>
          </a:xfrm>
          <a:prstGeom prst="rect">
            <a:avLst/>
          </a:prstGeom>
          <a:noFill/>
          <a:ln w="25400" algn="ctr">
            <a:solidFill>
              <a:schemeClr val="hlink"/>
            </a:solidFill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s-MX" sz="1200" dirty="0">
                <a:latin typeface="Calibri" pitchFamily="34" charset="0"/>
                <a:cs typeface="Arial" charset="0"/>
              </a:rPr>
              <a:t>Estados contables: activos, pasivos y el patrimonio o hacienda pública, así como notas a los Estados Financieros.</a:t>
            </a:r>
          </a:p>
          <a:p>
            <a:pPr algn="just"/>
            <a:r>
              <a:rPr lang="es-MX" sz="1200" dirty="0">
                <a:latin typeface="Calibri" pitchFamily="34" charset="0"/>
                <a:cs typeface="Arial" charset="0"/>
              </a:rPr>
              <a:t>Estados presupuestarios: momentos contables de Ingresos y Gastos.</a:t>
            </a:r>
          </a:p>
        </p:txBody>
      </p:sp>
      <p:sp>
        <p:nvSpPr>
          <p:cNvPr id="49" name="30 CuadroTexto"/>
          <p:cNvSpPr txBox="1">
            <a:spLocks noChangeArrowheads="1"/>
          </p:cNvSpPr>
          <p:nvPr/>
        </p:nvSpPr>
        <p:spPr bwMode="auto">
          <a:xfrm>
            <a:off x="3203848" y="3587428"/>
            <a:ext cx="5760640" cy="355476"/>
          </a:xfrm>
          <a:prstGeom prst="rect">
            <a:avLst/>
          </a:prstGeom>
          <a:noFill/>
          <a:ln w="25400" algn="ctr">
            <a:solidFill>
              <a:schemeClr val="hlink"/>
            </a:solidFill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s-MX" sz="1000" b="1" dirty="0" err="1">
                <a:latin typeface="Calibri" pitchFamily="34" charset="0"/>
                <a:cs typeface="Arial" charset="0"/>
              </a:rPr>
              <a:t>Sust</a:t>
            </a:r>
            <a:r>
              <a:rPr lang="es-MX" sz="1000" b="1" dirty="0">
                <a:latin typeface="Calibri" pitchFamily="34" charset="0"/>
                <a:cs typeface="Arial" charset="0"/>
              </a:rPr>
              <a:t>. </a:t>
            </a:r>
            <a:r>
              <a:rPr lang="es-MX" sz="1000" b="1" dirty="0" err="1">
                <a:latin typeface="Calibri" pitchFamily="34" charset="0"/>
                <a:cs typeface="Arial" charset="0"/>
              </a:rPr>
              <a:t>Econ</a:t>
            </a:r>
            <a:r>
              <a:rPr lang="es-MX" sz="1000" b="1" dirty="0">
                <a:latin typeface="Calibri" pitchFamily="34" charset="0"/>
                <a:cs typeface="Arial" charset="0"/>
              </a:rPr>
              <a:t>., </a:t>
            </a:r>
            <a:r>
              <a:rPr lang="es-MX" sz="1000" b="1" dirty="0" err="1">
                <a:latin typeface="Calibri" pitchFamily="34" charset="0"/>
                <a:cs typeface="Arial" charset="0"/>
              </a:rPr>
              <a:t>Exis</a:t>
            </a:r>
            <a:r>
              <a:rPr lang="es-MX" sz="1000" b="1" dirty="0">
                <a:latin typeface="Calibri" pitchFamily="34" charset="0"/>
                <a:cs typeface="Arial" charset="0"/>
              </a:rPr>
              <a:t> Perm., Imp. </a:t>
            </a:r>
            <a:r>
              <a:rPr lang="es-MX" sz="1000" b="1" dirty="0" err="1">
                <a:latin typeface="Calibri" pitchFamily="34" charset="0"/>
                <a:cs typeface="Arial" charset="0"/>
              </a:rPr>
              <a:t>Rel</a:t>
            </a:r>
            <a:r>
              <a:rPr lang="es-MX" sz="1000" b="1" dirty="0">
                <a:latin typeface="Calibri" pitchFamily="34" charset="0"/>
                <a:cs typeface="Arial" charset="0"/>
              </a:rPr>
              <a:t>., </a:t>
            </a:r>
            <a:r>
              <a:rPr lang="es-MX" sz="1000" b="1" dirty="0" err="1">
                <a:latin typeface="Calibri" pitchFamily="34" charset="0"/>
                <a:cs typeface="Arial" charset="0"/>
              </a:rPr>
              <a:t>Consol</a:t>
            </a:r>
            <a:r>
              <a:rPr lang="es-MX" sz="1000" b="1" dirty="0">
                <a:latin typeface="Calibri" pitchFamily="34" charset="0"/>
                <a:cs typeface="Arial" charset="0"/>
              </a:rPr>
              <a:t>., </a:t>
            </a:r>
            <a:r>
              <a:rPr lang="es-MX" sz="1000" b="1" dirty="0" err="1">
                <a:latin typeface="Calibri" pitchFamily="34" charset="0"/>
                <a:cs typeface="Arial" charset="0"/>
              </a:rPr>
              <a:t>Valuac</a:t>
            </a:r>
            <a:r>
              <a:rPr lang="es-MX" sz="1000" b="1" dirty="0">
                <a:latin typeface="Calibri" pitchFamily="34" charset="0"/>
                <a:cs typeface="Arial" charset="0"/>
              </a:rPr>
              <a:t>., Entes </a:t>
            </a:r>
            <a:r>
              <a:rPr lang="es-MX" sz="1000" b="1" dirty="0" err="1">
                <a:latin typeface="Calibri" pitchFamily="34" charset="0"/>
                <a:cs typeface="Arial" charset="0"/>
              </a:rPr>
              <a:t>Púb</a:t>
            </a:r>
            <a:r>
              <a:rPr lang="es-MX" sz="1000" b="1" dirty="0">
                <a:latin typeface="Calibri" pitchFamily="34" charset="0"/>
                <a:cs typeface="Arial" charset="0"/>
              </a:rPr>
              <a:t>., Rev. </a:t>
            </a:r>
            <a:r>
              <a:rPr lang="es-MX" sz="1000" b="1" dirty="0" err="1">
                <a:latin typeface="Calibri" pitchFamily="34" charset="0"/>
                <a:cs typeface="Arial" charset="0"/>
              </a:rPr>
              <a:t>Suf</a:t>
            </a:r>
            <a:r>
              <a:rPr lang="es-MX" sz="1000" b="1" dirty="0">
                <a:latin typeface="Calibri" pitchFamily="34" charset="0"/>
                <a:cs typeface="Arial" charset="0"/>
              </a:rPr>
              <a:t>., Reg. </a:t>
            </a:r>
            <a:r>
              <a:rPr lang="es-MX" sz="1000" b="1" dirty="0" smtClean="0">
                <a:latin typeface="Calibri" pitchFamily="34" charset="0"/>
                <a:cs typeface="Arial" charset="0"/>
              </a:rPr>
              <a:t>e </a:t>
            </a:r>
            <a:r>
              <a:rPr lang="es-MX" sz="1000" b="1" dirty="0" err="1">
                <a:latin typeface="Calibri" pitchFamily="34" charset="0"/>
                <a:cs typeface="Arial" charset="0"/>
              </a:rPr>
              <a:t>Int</a:t>
            </a:r>
            <a:r>
              <a:rPr lang="es-MX" sz="1000" b="1" dirty="0">
                <a:latin typeface="Calibri" pitchFamily="34" charset="0"/>
                <a:cs typeface="Arial" charset="0"/>
              </a:rPr>
              <a:t>. Pres., </a:t>
            </a:r>
            <a:r>
              <a:rPr lang="es-MX" sz="1000" b="1" dirty="0" err="1">
                <a:latin typeface="Calibri" pitchFamily="34" charset="0"/>
                <a:cs typeface="Arial" charset="0"/>
              </a:rPr>
              <a:t>Deveng</a:t>
            </a:r>
            <a:r>
              <a:rPr lang="es-MX" sz="1000" b="1" dirty="0">
                <a:latin typeface="Calibri" pitchFamily="34" charset="0"/>
                <a:cs typeface="Arial" charset="0"/>
              </a:rPr>
              <a:t>. Cont., Dual. </a:t>
            </a:r>
            <a:r>
              <a:rPr lang="es-MX" sz="1000" b="1" dirty="0" err="1">
                <a:latin typeface="Calibri" pitchFamily="34" charset="0"/>
                <a:cs typeface="Arial" charset="0"/>
              </a:rPr>
              <a:t>Econ</a:t>
            </a:r>
            <a:r>
              <a:rPr lang="es-MX" sz="1000" b="1" dirty="0">
                <a:latin typeface="Calibri" pitchFamily="34" charset="0"/>
                <a:cs typeface="Arial" charset="0"/>
              </a:rPr>
              <a:t>., </a:t>
            </a:r>
            <a:r>
              <a:rPr lang="es-MX" sz="1000" b="1" dirty="0" err="1">
                <a:latin typeface="Calibri" pitchFamily="34" charset="0"/>
                <a:cs typeface="Arial" charset="0"/>
              </a:rPr>
              <a:t>Consist</a:t>
            </a:r>
            <a:r>
              <a:rPr lang="es-MX" sz="1000" b="1" dirty="0">
                <a:latin typeface="Calibri" pitchFamily="34" charset="0"/>
                <a:cs typeface="Arial" charset="0"/>
              </a:rPr>
              <a:t>.</a:t>
            </a:r>
          </a:p>
        </p:txBody>
      </p:sp>
      <p:sp>
        <p:nvSpPr>
          <p:cNvPr id="51" name="50 CuadroTexto"/>
          <p:cNvSpPr txBox="1"/>
          <p:nvPr/>
        </p:nvSpPr>
        <p:spPr>
          <a:xfrm>
            <a:off x="467544" y="623731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Adoptar e implementar: </a:t>
            </a:r>
            <a:r>
              <a:rPr lang="es-ES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más tardar, el 30 de abril de </a:t>
            </a:r>
            <a:r>
              <a:rPr lang="es-E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2010,</a:t>
            </a:r>
            <a:r>
              <a:rPr lang="es-ES" sz="1400" b="1" i="1" dirty="0" smtClean="0">
                <a:solidFill>
                  <a:srgbClr val="FF0000"/>
                </a:solidFill>
              </a:rPr>
              <a:t> </a:t>
            </a:r>
            <a:r>
              <a:rPr lang="es-ES" sz="1400" dirty="0" smtClean="0">
                <a:solidFill>
                  <a:srgbClr val="FF0000"/>
                </a:solidFill>
              </a:rPr>
              <a:t>    </a:t>
            </a:r>
            <a:r>
              <a:rPr lang="es-ES" dirty="0" smtClean="0"/>
              <a:t>Implantar: </a:t>
            </a:r>
            <a:r>
              <a:rPr lang="es-ES" b="1" i="1" dirty="0" smtClean="0">
                <a:solidFill>
                  <a:srgbClr val="FF0000"/>
                </a:solidFill>
              </a:rPr>
              <a:t>Enero 2012</a:t>
            </a:r>
            <a:endParaRPr lang="es-MX" b="1" i="1" dirty="0">
              <a:solidFill>
                <a:srgbClr val="FF0000"/>
              </a:solidFill>
            </a:endParaRPr>
          </a:p>
        </p:txBody>
      </p:sp>
      <p:grpSp>
        <p:nvGrpSpPr>
          <p:cNvPr id="20" name="19 Grupo"/>
          <p:cNvGrpSpPr/>
          <p:nvPr/>
        </p:nvGrpSpPr>
        <p:grpSpPr>
          <a:xfrm>
            <a:off x="5258" y="0"/>
            <a:ext cx="9031238" cy="692696"/>
            <a:chOff x="5258" y="0"/>
            <a:chExt cx="9031238" cy="692696"/>
          </a:xfrm>
        </p:grpSpPr>
        <p:grpSp>
          <p:nvGrpSpPr>
            <p:cNvPr id="21" name="20 Grupo"/>
            <p:cNvGrpSpPr/>
            <p:nvPr/>
          </p:nvGrpSpPr>
          <p:grpSpPr>
            <a:xfrm>
              <a:off x="4816497" y="0"/>
              <a:ext cx="4219999" cy="692696"/>
              <a:chOff x="4816497" y="0"/>
              <a:chExt cx="4219999" cy="692696"/>
            </a:xfrm>
          </p:grpSpPr>
          <p:pic>
            <p:nvPicPr>
              <p:cNvPr id="23" name="22 Imagen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16497" y="0"/>
                <a:ext cx="1224135" cy="692696"/>
              </a:xfrm>
              <a:prstGeom prst="rect">
                <a:avLst/>
              </a:prstGeom>
            </p:spPr>
          </p:pic>
          <p:sp>
            <p:nvSpPr>
              <p:cNvPr id="24" name="23 CuadroTexto"/>
              <p:cNvSpPr txBox="1"/>
              <p:nvPr/>
            </p:nvSpPr>
            <p:spPr>
              <a:xfrm>
                <a:off x="6033928" y="96536"/>
                <a:ext cx="30025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Instituto de Administración Pública de Veracruz A.C</a:t>
                </a:r>
                <a:r>
                  <a:rPr lang="es-MX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s-MX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22" name="21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8" y="11078"/>
              <a:ext cx="1799117" cy="6816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1609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ortar rectángulo de esquina sencilla"/>
          <p:cNvSpPr/>
          <p:nvPr/>
        </p:nvSpPr>
        <p:spPr>
          <a:xfrm>
            <a:off x="107504" y="1656217"/>
            <a:ext cx="1584176" cy="3179614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x-none" sz="1000" b="1"/>
              <a:t>Artículo 21</a:t>
            </a:r>
            <a:r>
              <a:rPr lang="x-none" sz="1000"/>
              <a:t>.- La contabilidad </a:t>
            </a:r>
            <a:r>
              <a:rPr lang="x-none" sz="1000" b="1">
                <a:solidFill>
                  <a:srgbClr val="FF0000"/>
                </a:solidFill>
              </a:rPr>
              <a:t>se basará en un marco conceptual</a:t>
            </a:r>
            <a:r>
              <a:rPr lang="x-none" sz="1000"/>
              <a:t> que representa </a:t>
            </a:r>
            <a:r>
              <a:rPr lang="x-none" sz="1000" b="1">
                <a:solidFill>
                  <a:srgbClr val="FF0000"/>
                </a:solidFill>
              </a:rPr>
              <a:t>los conceptos fundamentales</a:t>
            </a:r>
            <a:r>
              <a:rPr lang="x-none" sz="1000"/>
              <a:t> para la </a:t>
            </a:r>
            <a:r>
              <a:rPr lang="x-none" sz="1000" b="1">
                <a:solidFill>
                  <a:srgbClr val="00B0F0"/>
                </a:solidFill>
              </a:rPr>
              <a:t>elaboración de normas</a:t>
            </a:r>
            <a:r>
              <a:rPr lang="x-none" sz="1000"/>
              <a:t>, </a:t>
            </a:r>
            <a:r>
              <a:rPr lang="x-none" sz="1000" b="1">
                <a:solidFill>
                  <a:srgbClr val="FFFF00"/>
                </a:solidFill>
              </a:rPr>
              <a:t>la contabilización</a:t>
            </a:r>
            <a:r>
              <a:rPr lang="x-none" sz="1000"/>
              <a:t>, </a:t>
            </a:r>
            <a:r>
              <a:rPr lang="x-none" sz="1000" b="1">
                <a:solidFill>
                  <a:srgbClr val="7030A0"/>
                </a:solidFill>
              </a:rPr>
              <a:t>valuación</a:t>
            </a:r>
            <a:r>
              <a:rPr lang="x-none" sz="1000"/>
              <a:t> y </a:t>
            </a:r>
            <a:r>
              <a:rPr lang="x-none" sz="1000" b="1">
                <a:solidFill>
                  <a:schemeClr val="accent5">
                    <a:lumMod val="75000"/>
                  </a:schemeClr>
                </a:solidFill>
              </a:rPr>
              <a:t>presentación de la información financiera </a:t>
            </a:r>
            <a:r>
              <a:rPr lang="x-none" sz="1000"/>
              <a:t>confiable y comparable para satisfacer las necesidades de los usuarios y permitirá ser reconocida e interpretada por especialistas e interesados en la finanzas públicas.</a:t>
            </a:r>
            <a:endParaRPr lang="es-MX" sz="1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07504" y="796642"/>
            <a:ext cx="7344816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1"/>
                </a:solidFill>
              </a:rPr>
              <a:t>¿Qué dice el artículo 21 de la Ley General de Contabilidad Gubernamental</a:t>
            </a:r>
            <a:r>
              <a:rPr lang="es-MX" b="1" dirty="0" smtClean="0">
                <a:solidFill>
                  <a:schemeClr val="tx1"/>
                </a:solidFill>
              </a:rPr>
              <a:t>?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691680" y="1196752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C00000"/>
                </a:solidFill>
              </a:rPr>
              <a:t>M</a:t>
            </a:r>
            <a:r>
              <a:rPr lang="x-none" sz="2400" b="1" smtClean="0">
                <a:solidFill>
                  <a:srgbClr val="C00000"/>
                </a:solidFill>
              </a:rPr>
              <a:t>arco </a:t>
            </a:r>
            <a:r>
              <a:rPr lang="es-MX" sz="2400" b="1" dirty="0" smtClean="0">
                <a:solidFill>
                  <a:srgbClr val="C00000"/>
                </a:solidFill>
              </a:rPr>
              <a:t>C</a:t>
            </a:r>
            <a:r>
              <a:rPr lang="x-none" sz="2400" b="1" smtClean="0">
                <a:solidFill>
                  <a:srgbClr val="C00000"/>
                </a:solidFill>
              </a:rPr>
              <a:t>onceptual</a:t>
            </a:r>
            <a:endParaRPr lang="es-MX" sz="2400" dirty="0">
              <a:solidFill>
                <a:srgbClr val="C00000"/>
              </a:solidFill>
            </a:endParaRPr>
          </a:p>
        </p:txBody>
      </p:sp>
      <p:sp>
        <p:nvSpPr>
          <p:cNvPr id="7" name="6 Abrir llave"/>
          <p:cNvSpPr/>
          <p:nvPr/>
        </p:nvSpPr>
        <p:spPr>
          <a:xfrm>
            <a:off x="4211960" y="1196752"/>
            <a:ext cx="288032" cy="504056"/>
          </a:xfrm>
          <a:prstGeom prst="leftBrace">
            <a:avLst/>
          </a:prstGeom>
          <a:ln w="508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4427984" y="126876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Conceptos Fundamentales </a:t>
            </a:r>
            <a:r>
              <a:rPr lang="es-MX" dirty="0" smtClean="0"/>
              <a:t>= </a:t>
            </a:r>
            <a:r>
              <a:rPr lang="es-MX" b="1" dirty="0" smtClean="0"/>
              <a:t>Teoría = “A,B,C”</a:t>
            </a:r>
            <a:endParaRPr lang="es-MX" b="1" dirty="0"/>
          </a:p>
        </p:txBody>
      </p:sp>
      <p:sp>
        <p:nvSpPr>
          <p:cNvPr id="9" name="8 Flecha abajo"/>
          <p:cNvSpPr/>
          <p:nvPr/>
        </p:nvSpPr>
        <p:spPr>
          <a:xfrm>
            <a:off x="5292080" y="1638092"/>
            <a:ext cx="504056" cy="1142836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/>
              <a:t>PARA</a:t>
            </a:r>
            <a:endParaRPr lang="es-MX" sz="16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2195736" y="2843644"/>
            <a:ext cx="244827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b="1" dirty="0" smtClean="0"/>
              <a:t>Elaboración de Normas</a:t>
            </a:r>
            <a:endParaRPr lang="es-MX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754696" y="2831003"/>
            <a:ext cx="132947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b="1" dirty="0" smtClean="0"/>
              <a:t>Contabilizar</a:t>
            </a:r>
            <a:endParaRPr lang="es-MX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285044" y="2831003"/>
            <a:ext cx="807236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b="1" dirty="0" smtClean="0"/>
              <a:t>Valuar</a:t>
            </a:r>
            <a:endParaRPr lang="es-MX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7308304" y="2843644"/>
            <a:ext cx="144016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b="1" dirty="0" smtClean="0"/>
              <a:t>Presentación</a:t>
            </a:r>
            <a:endParaRPr lang="es-MX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195736" y="3429000"/>
            <a:ext cx="655272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I N F O R M A C I </a:t>
            </a:r>
            <a:r>
              <a:rPr lang="es-MX" b="1" dirty="0" err="1" smtClean="0"/>
              <a:t>Ó</a:t>
            </a:r>
            <a:r>
              <a:rPr lang="es-MX" b="1" dirty="0" smtClean="0"/>
              <a:t> N     F I N A N C I E R A</a:t>
            </a:r>
            <a:endParaRPr lang="es-MX" b="1" dirty="0"/>
          </a:p>
        </p:txBody>
      </p:sp>
      <p:sp>
        <p:nvSpPr>
          <p:cNvPr id="2" name="1 Flecha izquierda, derecha y arriba"/>
          <p:cNvSpPr/>
          <p:nvPr/>
        </p:nvSpPr>
        <p:spPr>
          <a:xfrm>
            <a:off x="4898868" y="3847472"/>
            <a:ext cx="1216152" cy="850392"/>
          </a:xfrm>
          <a:prstGeom prst="leftRightUp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CuadroTexto"/>
          <p:cNvSpPr txBox="1"/>
          <p:nvPr/>
        </p:nvSpPr>
        <p:spPr>
          <a:xfrm>
            <a:off x="3277532" y="4272668"/>
            <a:ext cx="1564520" cy="40011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Confiable</a:t>
            </a:r>
            <a:endParaRPr lang="es-MX" sz="2000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156176" y="4312928"/>
            <a:ext cx="1581084" cy="40011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Comparable</a:t>
            </a:r>
            <a:endParaRPr lang="es-MX" sz="2000" b="1" dirty="0"/>
          </a:p>
        </p:txBody>
      </p:sp>
      <p:sp>
        <p:nvSpPr>
          <p:cNvPr id="17" name="16 Abrir llave"/>
          <p:cNvSpPr/>
          <p:nvPr/>
        </p:nvSpPr>
        <p:spPr>
          <a:xfrm rot="16200000">
            <a:off x="5203408" y="1900168"/>
            <a:ext cx="537384" cy="6408712"/>
          </a:xfrm>
          <a:prstGeom prst="leftBrace">
            <a:avLst/>
          </a:prstGeom>
          <a:ln w="508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Recortar rectángulo de esquina sencilla"/>
          <p:cNvSpPr/>
          <p:nvPr/>
        </p:nvSpPr>
        <p:spPr>
          <a:xfrm>
            <a:off x="2339752" y="5229200"/>
            <a:ext cx="3079680" cy="1440160"/>
          </a:xfrm>
          <a:prstGeom prst="snip1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PARA SATISFACER:</a:t>
            </a:r>
          </a:p>
          <a:p>
            <a:pPr algn="ctr"/>
            <a:endParaRPr lang="es-MX" dirty="0" smtClean="0"/>
          </a:p>
          <a:p>
            <a:pPr algn="ctr"/>
            <a:r>
              <a:rPr lang="es-MX" dirty="0" smtClean="0"/>
              <a:t>Necesidades de los usuarios</a:t>
            </a:r>
          </a:p>
          <a:p>
            <a:pPr algn="ctr"/>
            <a:endParaRPr lang="es-MX" dirty="0" smtClean="0"/>
          </a:p>
          <a:p>
            <a:pPr algn="ctr"/>
            <a:endParaRPr lang="es-MX" dirty="0"/>
          </a:p>
        </p:txBody>
      </p:sp>
      <p:sp>
        <p:nvSpPr>
          <p:cNvPr id="19" name="18 Recortar rectángulo de esquina sencilla"/>
          <p:cNvSpPr/>
          <p:nvPr/>
        </p:nvSpPr>
        <p:spPr>
          <a:xfrm flipH="1">
            <a:off x="5544108" y="5229200"/>
            <a:ext cx="3060340" cy="1440160"/>
          </a:xfrm>
          <a:prstGeom prst="snip1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PERMITIR SER:</a:t>
            </a:r>
          </a:p>
          <a:p>
            <a:pPr algn="ctr"/>
            <a:endParaRPr lang="es-MX" dirty="0" smtClean="0"/>
          </a:p>
          <a:p>
            <a:pPr algn="ctr"/>
            <a:r>
              <a:rPr lang="es-MX" dirty="0" smtClean="0"/>
              <a:t>R</a:t>
            </a:r>
            <a:r>
              <a:rPr lang="x-none" smtClean="0"/>
              <a:t>econocida </a:t>
            </a:r>
            <a:r>
              <a:rPr lang="x-none"/>
              <a:t>e interpretada por especialistas e </a:t>
            </a:r>
            <a:r>
              <a:rPr lang="x-none" smtClean="0"/>
              <a:t>interesados</a:t>
            </a:r>
            <a:r>
              <a:rPr lang="es-MX" dirty="0" smtClean="0"/>
              <a:t>…</a:t>
            </a:r>
            <a:endParaRPr lang="es-MX" dirty="0"/>
          </a:p>
        </p:txBody>
      </p:sp>
      <p:grpSp>
        <p:nvGrpSpPr>
          <p:cNvPr id="20" name="19 Grupo"/>
          <p:cNvGrpSpPr/>
          <p:nvPr/>
        </p:nvGrpSpPr>
        <p:grpSpPr>
          <a:xfrm>
            <a:off x="5258" y="0"/>
            <a:ext cx="9031238" cy="692696"/>
            <a:chOff x="5258" y="0"/>
            <a:chExt cx="9031238" cy="692696"/>
          </a:xfrm>
        </p:grpSpPr>
        <p:grpSp>
          <p:nvGrpSpPr>
            <p:cNvPr id="21" name="20 Grupo"/>
            <p:cNvGrpSpPr/>
            <p:nvPr/>
          </p:nvGrpSpPr>
          <p:grpSpPr>
            <a:xfrm>
              <a:off x="4816497" y="0"/>
              <a:ext cx="4219999" cy="692696"/>
              <a:chOff x="4816497" y="0"/>
              <a:chExt cx="4219999" cy="692696"/>
            </a:xfrm>
          </p:grpSpPr>
          <p:pic>
            <p:nvPicPr>
              <p:cNvPr id="23" name="22 Imagen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16497" y="0"/>
                <a:ext cx="1224135" cy="692696"/>
              </a:xfrm>
              <a:prstGeom prst="rect">
                <a:avLst/>
              </a:prstGeom>
            </p:spPr>
          </p:pic>
          <p:sp>
            <p:nvSpPr>
              <p:cNvPr id="24" name="23 CuadroTexto"/>
              <p:cNvSpPr txBox="1"/>
              <p:nvPr/>
            </p:nvSpPr>
            <p:spPr>
              <a:xfrm>
                <a:off x="6033928" y="96536"/>
                <a:ext cx="30025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Instituto de Administración Pública de Veracruz A.C</a:t>
                </a:r>
                <a:r>
                  <a:rPr lang="es-MX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s-MX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22" name="21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8" y="11078"/>
              <a:ext cx="1799117" cy="6816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4630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ergamino horizontal"/>
          <p:cNvSpPr/>
          <p:nvPr/>
        </p:nvSpPr>
        <p:spPr>
          <a:xfrm>
            <a:off x="120032" y="1340767"/>
            <a:ext cx="1931688" cy="4752529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sz="1000" dirty="0"/>
              <a:t>El Marco Conceptual de Contabilidad Gubernamental (MCCG), </a:t>
            </a:r>
            <a:r>
              <a:rPr lang="es-ES" sz="1000" b="1" dirty="0">
                <a:solidFill>
                  <a:srgbClr val="FF0000"/>
                </a:solidFill>
              </a:rPr>
              <a:t>es la base del Sistema de Contabilidad Gubernamental </a:t>
            </a:r>
            <a:r>
              <a:rPr lang="es-ES" sz="1000" b="1" dirty="0">
                <a:solidFill>
                  <a:schemeClr val="bg1"/>
                </a:solidFill>
              </a:rPr>
              <a:t>(SCG) </a:t>
            </a:r>
            <a:r>
              <a:rPr lang="es-ES" sz="1000" b="1" dirty="0">
                <a:solidFill>
                  <a:srgbClr val="FF0000"/>
                </a:solidFill>
              </a:rPr>
              <a:t>para los entes públicos</a:t>
            </a:r>
            <a:r>
              <a:rPr lang="es-ES" sz="1000" dirty="0"/>
              <a:t>, </a:t>
            </a:r>
            <a:r>
              <a:rPr lang="es-ES" sz="1000" b="1" dirty="0">
                <a:solidFill>
                  <a:srgbClr val="7030A0"/>
                </a:solidFill>
              </a:rPr>
              <a:t>constituyéndose en el referente teórico que </a:t>
            </a:r>
            <a:r>
              <a:rPr lang="es-ES" sz="1000" dirty="0">
                <a:solidFill>
                  <a:schemeClr val="bg1"/>
                </a:solidFill>
              </a:rPr>
              <a:t>define, delimita, interrelaciona e integra de forma lógico-deductiva sus objetivos y fundamentos</a:t>
            </a:r>
            <a:r>
              <a:rPr lang="es-ES" sz="10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es-ES" sz="1000" dirty="0"/>
          </a:p>
          <a:p>
            <a:pPr algn="just"/>
            <a:r>
              <a:rPr lang="es-ES" sz="1000" dirty="0" smtClean="0"/>
              <a:t>Además</a:t>
            </a:r>
            <a:r>
              <a:rPr lang="es-ES" sz="1000" dirty="0"/>
              <a:t>, </a:t>
            </a:r>
            <a:r>
              <a:rPr lang="es-ES" sz="1000" b="1" dirty="0">
                <a:solidFill>
                  <a:srgbClr val="0070C0"/>
                </a:solidFill>
              </a:rPr>
              <a:t>establece los criterios necesarios para el desarrollo de normas, valuación, contabilización, obtención y presentación de información contable y presupuestaria</a:t>
            </a:r>
            <a:r>
              <a:rPr lang="es-ES" sz="1000" dirty="0"/>
              <a:t>, en forma clara, oportuna, confiable y comparable, para satisfacer las necesidades de los usuarios.</a:t>
            </a:r>
            <a:endParaRPr lang="es-MX" sz="1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20032" y="6381328"/>
            <a:ext cx="8916464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1000" dirty="0" smtClean="0"/>
              <a:t>Resumen el MCCG Constituye </a:t>
            </a:r>
            <a:r>
              <a:rPr lang="es-MX" sz="1000" dirty="0"/>
              <a:t>la referencia teórica para el desarrollo de las normas contables que regulan el registro, valuación, revelación y presentación de la información financiera del gobierno. (publicado en el DOF el 20 de agosto de 2009)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83568" y="836712"/>
            <a:ext cx="7704856" cy="40011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¿Qué es el Marco Conceptual de Contabilidad Gubernamental?</a:t>
            </a:r>
            <a:endParaRPr lang="es-MX" sz="2000" b="1" dirty="0"/>
          </a:p>
        </p:txBody>
      </p:sp>
      <p:sp>
        <p:nvSpPr>
          <p:cNvPr id="3" name="2 Flecha izquierda, derecha y arriba"/>
          <p:cNvSpPr/>
          <p:nvPr/>
        </p:nvSpPr>
        <p:spPr>
          <a:xfrm>
            <a:off x="4584528" y="2398236"/>
            <a:ext cx="1656184" cy="2340260"/>
          </a:xfrm>
          <a:prstGeom prst="leftRightUp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2352280" y="2902292"/>
            <a:ext cx="2232248" cy="304698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1600" b="1" dirty="0" smtClean="0">
                <a:solidFill>
                  <a:srgbClr val="7030A0"/>
                </a:solidFill>
              </a:rPr>
              <a:t>Constituye el </a:t>
            </a:r>
            <a:r>
              <a:rPr lang="es-ES" sz="1600" b="1" dirty="0">
                <a:solidFill>
                  <a:srgbClr val="7030A0"/>
                </a:solidFill>
              </a:rPr>
              <a:t>referente teórico </a:t>
            </a:r>
            <a:r>
              <a:rPr lang="es-ES" sz="1600" b="1" dirty="0" smtClean="0">
                <a:solidFill>
                  <a:srgbClr val="7030A0"/>
                </a:solidFill>
              </a:rPr>
              <a:t>que:</a:t>
            </a:r>
          </a:p>
          <a:p>
            <a:pPr algn="just"/>
            <a:endParaRPr lang="es-ES" sz="1600" b="1" dirty="0" smtClean="0">
              <a:solidFill>
                <a:srgbClr val="7030A0"/>
              </a:solidFill>
            </a:endParaRPr>
          </a:p>
          <a:p>
            <a:pPr marL="342900" indent="-342900" algn="just">
              <a:buAutoNum type="alphaUcParenR"/>
            </a:pPr>
            <a:r>
              <a:rPr lang="es-ES" sz="1600" b="1" dirty="0" smtClean="0"/>
              <a:t>Define</a:t>
            </a:r>
            <a:r>
              <a:rPr lang="es-ES" sz="1600" dirty="0" smtClean="0"/>
              <a:t> </a:t>
            </a:r>
          </a:p>
          <a:p>
            <a:pPr marL="342900" indent="-342900" algn="just">
              <a:buAutoNum type="alphaUcParenR"/>
            </a:pPr>
            <a:r>
              <a:rPr lang="es-ES" sz="1600" b="1" dirty="0" smtClean="0"/>
              <a:t>Delimita</a:t>
            </a:r>
            <a:r>
              <a:rPr lang="es-ES" sz="1600" dirty="0" smtClean="0"/>
              <a:t> </a:t>
            </a:r>
          </a:p>
          <a:p>
            <a:pPr marL="342900" indent="-342900" algn="just">
              <a:buAutoNum type="alphaUcParenR"/>
            </a:pPr>
            <a:r>
              <a:rPr lang="es-ES" sz="1600" b="1" dirty="0" smtClean="0"/>
              <a:t>Interrelaciona</a:t>
            </a:r>
          </a:p>
          <a:p>
            <a:pPr marL="342900" indent="-342900" algn="just">
              <a:buAutoNum type="alphaUcParenR"/>
            </a:pPr>
            <a:r>
              <a:rPr lang="es-ES" sz="1600" b="1" dirty="0" smtClean="0"/>
              <a:t>Integra</a:t>
            </a:r>
          </a:p>
          <a:p>
            <a:pPr algn="just"/>
            <a:endParaRPr lang="es-ES" sz="16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es-ES" sz="1600" b="1" dirty="0" smtClean="0">
                <a:solidFill>
                  <a:srgbClr val="7030A0"/>
                </a:solidFill>
              </a:rPr>
              <a:t>Cómo: </a:t>
            </a:r>
            <a:r>
              <a:rPr lang="es-ES" sz="1600" dirty="0" smtClean="0"/>
              <a:t>de </a:t>
            </a:r>
            <a:r>
              <a:rPr lang="es-ES" sz="1600" dirty="0"/>
              <a:t>forma lógico-deductiva </a:t>
            </a:r>
            <a:endParaRPr lang="es-ES" sz="1600" dirty="0" smtClean="0"/>
          </a:p>
          <a:p>
            <a:pPr algn="just"/>
            <a:r>
              <a:rPr lang="es-ES" sz="1600" b="1" dirty="0" smtClean="0">
                <a:solidFill>
                  <a:srgbClr val="7030A0"/>
                </a:solidFill>
              </a:rPr>
              <a:t>Qué: </a:t>
            </a:r>
            <a:r>
              <a:rPr lang="es-ES" sz="1600" dirty="0" smtClean="0"/>
              <a:t>Objetivos </a:t>
            </a:r>
            <a:r>
              <a:rPr lang="es-ES" sz="1600" dirty="0"/>
              <a:t>y fundamentos.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240712" y="2974300"/>
            <a:ext cx="2291728" cy="304698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rgbClr val="7030A0"/>
                </a:solidFill>
              </a:rPr>
              <a:t>Establece </a:t>
            </a:r>
            <a:r>
              <a:rPr lang="es-ES" sz="1600" b="1" dirty="0">
                <a:solidFill>
                  <a:srgbClr val="7030A0"/>
                </a:solidFill>
              </a:rPr>
              <a:t>criterios </a:t>
            </a:r>
            <a:r>
              <a:rPr lang="es-ES" sz="1600" b="1" dirty="0" smtClean="0">
                <a:solidFill>
                  <a:srgbClr val="7030A0"/>
                </a:solidFill>
              </a:rPr>
              <a:t>para desarrollo de:</a:t>
            </a:r>
          </a:p>
          <a:p>
            <a:endParaRPr lang="es-ES" sz="1600" b="1" dirty="0" smtClean="0"/>
          </a:p>
          <a:p>
            <a:pPr marL="342900" indent="-342900">
              <a:buAutoNum type="alphaUcParenR"/>
            </a:pPr>
            <a:r>
              <a:rPr lang="es-ES" sz="1600" b="1" dirty="0" smtClean="0"/>
              <a:t>Normas,</a:t>
            </a:r>
          </a:p>
          <a:p>
            <a:pPr marL="342900" indent="-342900">
              <a:buAutoNum type="alphaUcParenR"/>
            </a:pPr>
            <a:r>
              <a:rPr lang="es-ES" sz="1600" b="1" dirty="0" smtClean="0"/>
              <a:t>Valuación,</a:t>
            </a:r>
          </a:p>
          <a:p>
            <a:pPr marL="342900" indent="-342900">
              <a:buAutoNum type="alphaUcParenR"/>
            </a:pPr>
            <a:r>
              <a:rPr lang="es-ES" sz="1600" b="1" dirty="0" smtClean="0"/>
              <a:t>Contabilización</a:t>
            </a:r>
          </a:p>
          <a:p>
            <a:pPr marL="342900" indent="-342900">
              <a:buAutoNum type="alphaUcParenR"/>
            </a:pPr>
            <a:r>
              <a:rPr lang="es-ES" sz="1600" b="1" dirty="0" smtClean="0"/>
              <a:t>Obtención</a:t>
            </a:r>
          </a:p>
          <a:p>
            <a:pPr marL="342900" indent="-342900">
              <a:buAutoNum type="alphaUcParenR"/>
            </a:pPr>
            <a:r>
              <a:rPr lang="es-ES" sz="1600" b="1" dirty="0" smtClean="0"/>
              <a:t>Presentación</a:t>
            </a:r>
            <a:endParaRPr lang="es-ES" sz="1600" dirty="0"/>
          </a:p>
          <a:p>
            <a:endParaRPr lang="es-ES" sz="1600" dirty="0" smtClean="0"/>
          </a:p>
          <a:p>
            <a:r>
              <a:rPr lang="es-ES" sz="1600" b="1" dirty="0" smtClean="0">
                <a:solidFill>
                  <a:srgbClr val="7030A0"/>
                </a:solidFill>
              </a:rPr>
              <a:t>Qué: </a:t>
            </a:r>
            <a:r>
              <a:rPr lang="es-ES" sz="1600" dirty="0" smtClean="0"/>
              <a:t>Información contable y presupuestaria</a:t>
            </a:r>
            <a:endParaRPr lang="es-MX" sz="1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131840" y="1606148"/>
            <a:ext cx="4691300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chemeClr val="tx1"/>
                </a:solidFill>
              </a:rPr>
              <a:t>Es la base del Sistema de Contabilidad Gubernamental (SCG) para los entes </a:t>
            </a:r>
            <a:r>
              <a:rPr lang="es-ES" sz="1600" b="1" dirty="0" smtClean="0">
                <a:solidFill>
                  <a:schemeClr val="tx1"/>
                </a:solidFill>
              </a:rPr>
              <a:t>públicos:</a:t>
            </a:r>
            <a:endParaRPr lang="es-MX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4860032" y="412642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/>
              <a:t>Además</a:t>
            </a:r>
            <a:endParaRPr lang="es-MX" sz="1600" dirty="0"/>
          </a:p>
        </p:txBody>
      </p:sp>
      <p:grpSp>
        <p:nvGrpSpPr>
          <p:cNvPr id="12" name="11 Grupo"/>
          <p:cNvGrpSpPr/>
          <p:nvPr/>
        </p:nvGrpSpPr>
        <p:grpSpPr>
          <a:xfrm>
            <a:off x="5258" y="0"/>
            <a:ext cx="9031238" cy="692696"/>
            <a:chOff x="5258" y="0"/>
            <a:chExt cx="9031238" cy="692696"/>
          </a:xfrm>
        </p:grpSpPr>
        <p:grpSp>
          <p:nvGrpSpPr>
            <p:cNvPr id="13" name="12 Grupo"/>
            <p:cNvGrpSpPr/>
            <p:nvPr/>
          </p:nvGrpSpPr>
          <p:grpSpPr>
            <a:xfrm>
              <a:off x="4816497" y="0"/>
              <a:ext cx="4219999" cy="692696"/>
              <a:chOff x="4816497" y="0"/>
              <a:chExt cx="4219999" cy="692696"/>
            </a:xfrm>
          </p:grpSpPr>
          <p:pic>
            <p:nvPicPr>
              <p:cNvPr id="15" name="14 Imagen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16497" y="0"/>
                <a:ext cx="1224135" cy="692696"/>
              </a:xfrm>
              <a:prstGeom prst="rect">
                <a:avLst/>
              </a:prstGeom>
            </p:spPr>
          </p:pic>
          <p:sp>
            <p:nvSpPr>
              <p:cNvPr id="16" name="15 CuadroTexto"/>
              <p:cNvSpPr txBox="1"/>
              <p:nvPr/>
            </p:nvSpPr>
            <p:spPr>
              <a:xfrm>
                <a:off x="6033928" y="96536"/>
                <a:ext cx="30025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Instituto de Administración Pública de Veracruz A.C</a:t>
                </a:r>
                <a:r>
                  <a:rPr lang="es-MX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s-MX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4" name="13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8" y="11078"/>
              <a:ext cx="1799117" cy="6816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363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lecha izquierda, derecha y arriba"/>
          <p:cNvSpPr/>
          <p:nvPr/>
        </p:nvSpPr>
        <p:spPr>
          <a:xfrm flipV="1">
            <a:off x="2483768" y="836712"/>
            <a:ext cx="3672408" cy="1152128"/>
          </a:xfrm>
          <a:prstGeom prst="leftRightUpArrow">
            <a:avLst/>
          </a:prstGeom>
          <a:solidFill>
            <a:schemeClr val="accent1"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2924404" y="838453"/>
            <a:ext cx="2871732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FFFF00"/>
                </a:solidFill>
              </a:rPr>
              <a:t> II. Sistema </a:t>
            </a:r>
            <a:r>
              <a:rPr lang="es-ES" b="1" dirty="0">
                <a:solidFill>
                  <a:srgbClr val="FFFF00"/>
                </a:solidFill>
              </a:rPr>
              <a:t>de Contabilidad </a:t>
            </a:r>
            <a:r>
              <a:rPr lang="es-ES" b="1" dirty="0" smtClean="0">
                <a:solidFill>
                  <a:srgbClr val="FFFF00"/>
                </a:solidFill>
              </a:rPr>
              <a:t>Gubernamental</a:t>
            </a:r>
            <a:endParaRPr lang="es-MX" b="1" dirty="0">
              <a:solidFill>
                <a:srgbClr val="FFFF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123728" y="1907540"/>
            <a:ext cx="4752528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A) CONSIDERACIONES  </a:t>
            </a:r>
            <a:r>
              <a:rPr lang="es-ES" b="1" dirty="0"/>
              <a:t>GENERALES</a:t>
            </a:r>
            <a:endParaRPr lang="es-MX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57240" y="1074222"/>
            <a:ext cx="2088232" cy="3385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600" b="1" dirty="0"/>
              <a:t>B) </a:t>
            </a:r>
            <a:r>
              <a:rPr lang="es-ES" sz="1600" b="1" dirty="0" smtClean="0"/>
              <a:t>OBJETIVOS</a:t>
            </a:r>
            <a:endParaRPr lang="es-MX" sz="16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444208" y="1031821"/>
            <a:ext cx="2376264" cy="3385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600" b="1" dirty="0"/>
              <a:t>C) </a:t>
            </a:r>
            <a:r>
              <a:rPr lang="es-ES" sz="1600" b="1" dirty="0" smtClean="0"/>
              <a:t>CARACTERISTICAS</a:t>
            </a:r>
            <a:endParaRPr lang="es-MX" sz="16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257240" y="2406367"/>
            <a:ext cx="4176464" cy="224676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400" b="1" dirty="0"/>
              <a:t>El SCG </a:t>
            </a:r>
            <a:r>
              <a:rPr lang="es-ES" sz="1400" b="1" dirty="0" smtClean="0"/>
              <a:t>estará</a:t>
            </a:r>
            <a:r>
              <a:rPr lang="es-ES" sz="1400" dirty="0" smtClean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400" b="1" dirty="0"/>
              <a:t>C</a:t>
            </a:r>
            <a:r>
              <a:rPr lang="es-ES" sz="1400" b="1" dirty="0" smtClean="0"/>
              <a:t>onformado</a:t>
            </a:r>
            <a:r>
              <a:rPr lang="es-ES" sz="1400" dirty="0" smtClean="0"/>
              <a:t> </a:t>
            </a:r>
            <a:r>
              <a:rPr lang="es-ES" sz="1400" dirty="0"/>
              <a:t>por el conjunto de registros, procedimientos, criterios e informes, </a:t>
            </a:r>
            <a:endParaRPr lang="es-ES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es-ES" sz="1400" b="1" dirty="0" smtClean="0"/>
              <a:t>Estructurados</a:t>
            </a:r>
            <a:r>
              <a:rPr lang="es-ES" sz="1400" dirty="0" smtClean="0"/>
              <a:t> </a:t>
            </a:r>
            <a:r>
              <a:rPr lang="es-ES" sz="1400" dirty="0"/>
              <a:t>sobre la base de principios técnicos comunes destinados a captar, valuar, registrar, clasificar, extinguir, informar e interpretar, las transacciones, transformaciones y eventos que</a:t>
            </a:r>
            <a:r>
              <a:rPr lang="es-ES" sz="1400" dirty="0" smtClean="0"/>
              <a:t>,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400" b="1" dirty="0"/>
              <a:t>D</a:t>
            </a:r>
            <a:r>
              <a:rPr lang="es-ES" sz="1400" b="1" dirty="0" smtClean="0"/>
              <a:t>erivados</a:t>
            </a:r>
            <a:r>
              <a:rPr lang="es-ES" sz="1400" dirty="0" smtClean="0"/>
              <a:t> </a:t>
            </a:r>
            <a:r>
              <a:rPr lang="es-ES" sz="1400" dirty="0"/>
              <a:t>de la actividad económica, </a:t>
            </a:r>
            <a:endParaRPr lang="es-ES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es-ES" sz="1400" b="1" dirty="0" smtClean="0"/>
              <a:t>Modifican</a:t>
            </a:r>
            <a:r>
              <a:rPr lang="es-ES" sz="1400" dirty="0" smtClean="0"/>
              <a:t> </a:t>
            </a:r>
            <a:r>
              <a:rPr lang="es-ES" sz="1400" dirty="0"/>
              <a:t>la situación económica, financiera y patrimonial del ente público.</a:t>
            </a:r>
            <a:endParaRPr lang="es-MX" sz="14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4788024" y="2477795"/>
            <a:ext cx="4104456" cy="203132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1400" dirty="0" smtClean="0"/>
              <a:t>Forma </a:t>
            </a:r>
            <a:r>
              <a:rPr lang="es-ES" sz="1400" dirty="0"/>
              <a:t>parte d</a:t>
            </a:r>
            <a:r>
              <a:rPr lang="es-ES" sz="1400" dirty="0" smtClean="0"/>
              <a:t>e </a:t>
            </a:r>
            <a:r>
              <a:rPr lang="es-ES" sz="1400" dirty="0"/>
              <a:t>un </a:t>
            </a:r>
            <a:r>
              <a:rPr lang="es-ES" sz="1400" b="1" u="sng" dirty="0" err="1"/>
              <a:t>macrosistema</a:t>
            </a:r>
            <a:r>
              <a:rPr lang="es-ES" sz="1400" dirty="0"/>
              <a:t> contable, que es el </a:t>
            </a:r>
            <a:r>
              <a:rPr lang="es-ES" sz="1400" b="1" dirty="0"/>
              <a:t>Sistema de Cuentas Nacionales</a:t>
            </a:r>
            <a:r>
              <a:rPr lang="es-ES" sz="1400" dirty="0"/>
              <a:t> o </a:t>
            </a:r>
            <a:r>
              <a:rPr lang="es-ES" sz="1400" b="1" dirty="0"/>
              <a:t>Sistema de Contabilidad </a:t>
            </a:r>
            <a:r>
              <a:rPr lang="es-ES" sz="1400" b="1" dirty="0" smtClean="0"/>
              <a:t>Nacional</a:t>
            </a:r>
            <a:r>
              <a:rPr lang="es-ES" sz="14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400" dirty="0" smtClean="0"/>
              <a:t>El </a:t>
            </a:r>
            <a:r>
              <a:rPr lang="es-ES" sz="1400" u="sng" dirty="0" err="1" smtClean="0"/>
              <a:t>macrosistema</a:t>
            </a:r>
            <a:r>
              <a:rPr lang="es-ES" sz="1400" dirty="0" smtClean="0"/>
              <a:t> contable </a:t>
            </a:r>
            <a:r>
              <a:rPr lang="es-ES" sz="1400" b="1" dirty="0" smtClean="0"/>
              <a:t>consolida las operaciones económicas financieras</a:t>
            </a:r>
            <a:r>
              <a:rPr lang="es-ES" sz="1400" dirty="0" smtClean="0"/>
              <a:t> que realizan todos los agentes económicos residentes de un país, en un periodo determinado  y </a:t>
            </a:r>
            <a:r>
              <a:rPr lang="es-ES" sz="1400" b="1" dirty="0" smtClean="0"/>
              <a:t>expone los resultados </a:t>
            </a:r>
            <a:r>
              <a:rPr lang="es-ES" sz="1400" dirty="0" smtClean="0"/>
              <a:t>de las principales variables macroeconómicas.</a:t>
            </a:r>
            <a:endParaRPr lang="es-MX" sz="1400" dirty="0"/>
          </a:p>
        </p:txBody>
      </p:sp>
      <p:graphicFrame>
        <p:nvGraphicFramePr>
          <p:cNvPr id="27" name="2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306714"/>
              </p:ext>
            </p:extLst>
          </p:nvPr>
        </p:nvGraphicFramePr>
        <p:xfrm>
          <a:off x="257240" y="4869162"/>
          <a:ext cx="8707248" cy="18040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07248"/>
              </a:tblGrid>
              <a:tr h="213539"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18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 smtClean="0">
                          <a:effectLst/>
                        </a:rPr>
                        <a:t>En el SCG Existe </a:t>
                      </a:r>
                      <a:r>
                        <a:rPr lang="es-ES" sz="1200" dirty="0">
                          <a:effectLst/>
                        </a:rPr>
                        <a:t>una </a:t>
                      </a:r>
                      <a:r>
                        <a:rPr lang="es-ES" sz="1200" b="1" dirty="0">
                          <a:effectLst/>
                        </a:rPr>
                        <a:t>participación activa interinstitucional, </a:t>
                      </a:r>
                      <a:r>
                        <a:rPr lang="es-ES" sz="1200" dirty="0">
                          <a:effectLst/>
                        </a:rPr>
                        <a:t>entre otros de:</a:t>
                      </a:r>
                      <a:endParaRPr lang="es-MX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7305" marR="27305" marT="0" marB="0"/>
                </a:tc>
              </a:tr>
              <a:tr h="226665">
                <a:tc>
                  <a:txBody>
                    <a:bodyPr/>
                    <a:lstStyle/>
                    <a:p>
                      <a:pPr marL="251460" indent="-251460" algn="just">
                        <a:lnSpc>
                          <a:spcPts val="118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effectLst/>
                        </a:rPr>
                        <a:t>a)	El órgano de coordinación para la armonización de la Contabilidad Gubernamental, que es el </a:t>
                      </a:r>
                      <a:r>
                        <a:rPr lang="es-ES" sz="1200" b="1" dirty="0">
                          <a:effectLst/>
                        </a:rPr>
                        <a:t>CONAC</a:t>
                      </a:r>
                      <a:r>
                        <a:rPr lang="es-ES" sz="1200" dirty="0">
                          <a:effectLst/>
                        </a:rPr>
                        <a:t>;</a:t>
                      </a:r>
                      <a:endParaRPr lang="es-MX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7305" marR="27305" marT="0" marB="0"/>
                </a:tc>
              </a:tr>
              <a:tr h="453332">
                <a:tc>
                  <a:txBody>
                    <a:bodyPr/>
                    <a:lstStyle/>
                    <a:p>
                      <a:pPr marL="251460" indent="-251460" algn="just">
                        <a:lnSpc>
                          <a:spcPts val="118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effectLst/>
                        </a:rPr>
                        <a:t>b)	</a:t>
                      </a:r>
                      <a:r>
                        <a:rPr lang="es-ES" sz="1200" b="1" dirty="0">
                          <a:effectLst/>
                        </a:rPr>
                        <a:t>El Comité Consultivo</a:t>
                      </a:r>
                      <a:r>
                        <a:rPr lang="es-ES" sz="1200" dirty="0">
                          <a:effectLst/>
                        </a:rPr>
                        <a:t>, quien propondrá al secretario técnico la creación o modificación de normas contables y de emisión de información financiera, dando, además, opinión sobre las mismas, entre otras; </a:t>
                      </a:r>
                      <a:endParaRPr lang="es-MX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7305" marR="27305" marT="0" marB="0"/>
                </a:tc>
              </a:tr>
              <a:tr h="226665">
                <a:tc>
                  <a:txBody>
                    <a:bodyPr/>
                    <a:lstStyle/>
                    <a:p>
                      <a:pPr marL="251460" indent="-251460" algn="just">
                        <a:lnSpc>
                          <a:spcPts val="118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effectLst/>
                        </a:rPr>
                        <a:t>c)	</a:t>
                      </a:r>
                      <a:r>
                        <a:rPr lang="es-ES" sz="1200" b="1" dirty="0">
                          <a:effectLst/>
                        </a:rPr>
                        <a:t>Las unidades administrativas o instancias competentes en materia de contabilidad gubernamental de los entes públicos</a:t>
                      </a:r>
                      <a:r>
                        <a:rPr lang="es-ES" sz="1200" dirty="0">
                          <a:effectLst/>
                        </a:rPr>
                        <a:t>;</a:t>
                      </a:r>
                      <a:endParaRPr lang="es-MX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7305" marR="27305" marT="0" marB="0"/>
                </a:tc>
              </a:tr>
              <a:tr h="226665">
                <a:tc>
                  <a:txBody>
                    <a:bodyPr/>
                    <a:lstStyle/>
                    <a:p>
                      <a:pPr marL="251460" indent="-251460" algn="just">
                        <a:lnSpc>
                          <a:spcPts val="118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effectLst/>
                        </a:rPr>
                        <a:t>d)	</a:t>
                      </a:r>
                      <a:r>
                        <a:rPr lang="es-ES" sz="1200" b="1" dirty="0">
                          <a:effectLst/>
                        </a:rPr>
                        <a:t>Los entes públicos y sus representantes legales, responsables del registro, preparación, emisión y presentación de la información.</a:t>
                      </a:r>
                      <a:endParaRPr lang="es-MX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7305" marR="27305" marT="0" marB="0"/>
                </a:tc>
              </a:tr>
              <a:tr h="453332">
                <a:tc>
                  <a:txBody>
                    <a:bodyPr/>
                    <a:lstStyle/>
                    <a:p>
                      <a:pPr indent="182880" algn="just">
                        <a:lnSpc>
                          <a:spcPct val="10000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effectLst/>
                        </a:rPr>
                        <a:t>A través de la </a:t>
                      </a:r>
                      <a:r>
                        <a:rPr lang="es-ES" sz="1200" b="1" dirty="0">
                          <a:effectLst/>
                        </a:rPr>
                        <a:t>información financiera, estructurada en diferentes tipos de informes </a:t>
                      </a:r>
                      <a:r>
                        <a:rPr lang="es-ES" sz="1200" dirty="0">
                          <a:effectLst/>
                        </a:rPr>
                        <a:t>que cumplen con la normatividad y lineamientos, sustentada en el registro y conservación de la contabilidad </a:t>
                      </a:r>
                      <a:r>
                        <a:rPr lang="es-ES" sz="1200" b="0" i="0" dirty="0">
                          <a:effectLst/>
                        </a:rPr>
                        <a:t>en</a:t>
                      </a:r>
                      <a:r>
                        <a:rPr lang="es-ES" sz="1800" b="1" i="1" dirty="0">
                          <a:effectLst/>
                        </a:rPr>
                        <a:t> </a:t>
                      </a:r>
                      <a:r>
                        <a:rPr lang="es-ES" sz="1800" b="1" i="1" dirty="0" smtClean="0">
                          <a:effectLst/>
                        </a:rPr>
                        <a:t>  s i s t e m a s  i n f o r m á t i c o s</a:t>
                      </a:r>
                      <a:r>
                        <a:rPr lang="es-ES" sz="1200" dirty="0">
                          <a:effectLst/>
                        </a:rPr>
                        <a:t>.</a:t>
                      </a:r>
                      <a:endParaRPr lang="es-MX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7305" marR="27305" marT="0" marB="0"/>
                </a:tc>
              </a:tr>
            </a:tbl>
          </a:graphicData>
        </a:graphic>
      </p:graphicFrame>
      <p:grpSp>
        <p:nvGrpSpPr>
          <p:cNvPr id="10" name="9 Grupo"/>
          <p:cNvGrpSpPr/>
          <p:nvPr/>
        </p:nvGrpSpPr>
        <p:grpSpPr>
          <a:xfrm>
            <a:off x="5258" y="0"/>
            <a:ext cx="9031238" cy="692696"/>
            <a:chOff x="5258" y="0"/>
            <a:chExt cx="9031238" cy="692696"/>
          </a:xfrm>
        </p:grpSpPr>
        <p:grpSp>
          <p:nvGrpSpPr>
            <p:cNvPr id="12" name="11 Grupo"/>
            <p:cNvGrpSpPr/>
            <p:nvPr/>
          </p:nvGrpSpPr>
          <p:grpSpPr>
            <a:xfrm>
              <a:off x="4816497" y="0"/>
              <a:ext cx="4219999" cy="692696"/>
              <a:chOff x="4816497" y="0"/>
              <a:chExt cx="4219999" cy="692696"/>
            </a:xfrm>
          </p:grpSpPr>
          <p:pic>
            <p:nvPicPr>
              <p:cNvPr id="17" name="16 Imagen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16497" y="0"/>
                <a:ext cx="1224135" cy="692696"/>
              </a:xfrm>
              <a:prstGeom prst="rect">
                <a:avLst/>
              </a:prstGeom>
            </p:spPr>
          </p:pic>
          <p:sp>
            <p:nvSpPr>
              <p:cNvPr id="18" name="17 CuadroTexto"/>
              <p:cNvSpPr txBox="1"/>
              <p:nvPr/>
            </p:nvSpPr>
            <p:spPr>
              <a:xfrm>
                <a:off x="6033928" y="96536"/>
                <a:ext cx="30025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Instituto de Administración Pública de Veracruz A.C</a:t>
                </a:r>
                <a:r>
                  <a:rPr lang="es-MX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s-MX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6" name="15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8" y="11078"/>
              <a:ext cx="1799117" cy="6816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253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980728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b="1" dirty="0" smtClean="0"/>
              <a:t>Exposición de motivos de la Ley</a:t>
            </a:r>
            <a:endParaRPr lang="es-MX" sz="2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23528" y="1412776"/>
            <a:ext cx="84969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i="1" dirty="0" smtClean="0"/>
              <a:t>Introducción </a:t>
            </a:r>
            <a:r>
              <a:rPr lang="es-ES" sz="2400" i="1" dirty="0" smtClean="0"/>
              <a:t>“…</a:t>
            </a:r>
            <a:r>
              <a:rPr lang="es-ES" sz="2400" b="1" i="1" dirty="0" smtClean="0"/>
              <a:t>los ordenes de gobierno</a:t>
            </a:r>
            <a:r>
              <a:rPr lang="es-ES" sz="2800" b="1" i="1" dirty="0" smtClean="0"/>
              <a:t> </a:t>
            </a:r>
            <a:r>
              <a:rPr lang="es-ES" sz="2400" b="1" i="1" dirty="0" smtClean="0"/>
              <a:t>que</a:t>
            </a:r>
            <a:r>
              <a:rPr lang="es-ES" sz="2400" i="1" dirty="0" smtClean="0"/>
              <a:t>, </a:t>
            </a:r>
            <a:r>
              <a:rPr lang="es-ES" sz="2400" b="1" i="1" dirty="0" smtClean="0"/>
              <a:t>comprometidos</a:t>
            </a:r>
            <a:r>
              <a:rPr lang="es-ES" sz="2400" i="1" dirty="0" smtClean="0"/>
              <a:t> </a:t>
            </a:r>
            <a:r>
              <a:rPr lang="es-ES" sz="2400" b="1" i="1" dirty="0" smtClean="0"/>
              <a:t>con la</a:t>
            </a:r>
            <a:r>
              <a:rPr lang="es-ES" sz="2400" i="1" dirty="0" smtClean="0"/>
              <a:t> </a:t>
            </a:r>
            <a:r>
              <a:rPr lang="es-ES" sz="2400" b="1" i="1" dirty="0" smtClean="0"/>
              <a:t>transparencia y rendición de cuentas</a:t>
            </a:r>
            <a:r>
              <a:rPr lang="es-ES" sz="2400" i="1" dirty="0" smtClean="0"/>
              <a:t>, disponen ya de un</a:t>
            </a:r>
            <a:r>
              <a:rPr lang="es-ES" sz="2400" b="1" i="1" dirty="0" smtClean="0"/>
              <a:t> pilar constitucional</a:t>
            </a:r>
            <a:r>
              <a:rPr lang="es-ES" sz="2400" i="1" dirty="0" smtClean="0"/>
              <a:t> para superar la heterogeneidad conceptual, normativa y técnica prevaleciente en sus sistemas contables y de rendición de cuentas</a:t>
            </a:r>
            <a:endParaRPr lang="es-MX" sz="2400" i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467544" y="3429000"/>
            <a:ext cx="806489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i="1" dirty="0" smtClean="0"/>
              <a:t>…no solamente </a:t>
            </a:r>
            <a:r>
              <a:rPr lang="es-ES" sz="2400" b="1" i="1" dirty="0" smtClean="0"/>
              <a:t>los ciudadanos podrán evaluar la gestión de sus gobernantes</a:t>
            </a:r>
            <a:r>
              <a:rPr lang="es-ES" sz="2400" i="1" dirty="0" smtClean="0"/>
              <a:t>, sino que tendrán </a:t>
            </a:r>
            <a:r>
              <a:rPr lang="es-ES" sz="2800" b="1" i="1" dirty="0" smtClean="0"/>
              <a:t>un instrumento </a:t>
            </a:r>
            <a:r>
              <a:rPr lang="es-ES" sz="2400" i="1" dirty="0" smtClean="0"/>
              <a:t>clave para </a:t>
            </a:r>
            <a:r>
              <a:rPr lang="es-ES" sz="2400" b="1" i="1" dirty="0" smtClean="0">
                <a:solidFill>
                  <a:srgbClr val="FF0000"/>
                </a:solidFill>
              </a:rPr>
              <a:t>la toma de decisiones</a:t>
            </a:r>
            <a:r>
              <a:rPr lang="es-ES" sz="2400" i="1" dirty="0" smtClean="0"/>
              <a:t>…</a:t>
            </a:r>
            <a:endParaRPr lang="es-MX" sz="2400" i="1" dirty="0" smtClean="0"/>
          </a:p>
        </p:txBody>
      </p:sp>
      <p:sp>
        <p:nvSpPr>
          <p:cNvPr id="8" name="7 CuadroTexto"/>
          <p:cNvSpPr txBox="1"/>
          <p:nvPr/>
        </p:nvSpPr>
        <p:spPr>
          <a:xfrm>
            <a:off x="467544" y="4676943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i="1" dirty="0" smtClean="0"/>
              <a:t>…</a:t>
            </a:r>
            <a:r>
              <a:rPr lang="es-ES" sz="2400" b="1" i="1" dirty="0" smtClean="0"/>
              <a:t>la Cuenta Pública informa no solo al Congreso, sino también a la sociedad </a:t>
            </a:r>
            <a:r>
              <a:rPr lang="es-ES" sz="2400" i="1" dirty="0" smtClean="0"/>
              <a:t>en general. Por ello se prevé que incluya, con base en indicadores, </a:t>
            </a:r>
            <a:r>
              <a:rPr lang="es-ES" sz="2400" b="1" i="1" dirty="0" smtClean="0"/>
              <a:t>los resultados de la evaluación del desempeño </a:t>
            </a:r>
            <a:r>
              <a:rPr lang="es-ES" sz="2400" i="1" dirty="0" smtClean="0"/>
              <a:t>de los programas federales, estatales y municipales…</a:t>
            </a:r>
            <a:endParaRPr lang="es-MX" sz="2400" i="1" dirty="0" smtClean="0"/>
          </a:p>
        </p:txBody>
      </p:sp>
      <p:grpSp>
        <p:nvGrpSpPr>
          <p:cNvPr id="7" name="6 Grupo"/>
          <p:cNvGrpSpPr/>
          <p:nvPr/>
        </p:nvGrpSpPr>
        <p:grpSpPr>
          <a:xfrm>
            <a:off x="5258" y="0"/>
            <a:ext cx="9031238" cy="692696"/>
            <a:chOff x="5258" y="0"/>
            <a:chExt cx="9031238" cy="692696"/>
          </a:xfrm>
        </p:grpSpPr>
        <p:grpSp>
          <p:nvGrpSpPr>
            <p:cNvPr id="9" name="8 Grupo"/>
            <p:cNvGrpSpPr/>
            <p:nvPr/>
          </p:nvGrpSpPr>
          <p:grpSpPr>
            <a:xfrm>
              <a:off x="4816497" y="0"/>
              <a:ext cx="4219999" cy="692696"/>
              <a:chOff x="4816497" y="0"/>
              <a:chExt cx="4219999" cy="692696"/>
            </a:xfrm>
          </p:grpSpPr>
          <p:pic>
            <p:nvPicPr>
              <p:cNvPr id="11" name="10 Imagen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16497" y="0"/>
                <a:ext cx="1224135" cy="692696"/>
              </a:xfrm>
              <a:prstGeom prst="rect">
                <a:avLst/>
              </a:prstGeom>
            </p:spPr>
          </p:pic>
          <p:sp>
            <p:nvSpPr>
              <p:cNvPr id="12" name="11 CuadroTexto"/>
              <p:cNvSpPr txBox="1"/>
              <p:nvPr/>
            </p:nvSpPr>
            <p:spPr>
              <a:xfrm>
                <a:off x="6033928" y="96536"/>
                <a:ext cx="30025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Instituto de Administración Pública de Veracruz A.C</a:t>
                </a:r>
                <a:r>
                  <a:rPr lang="es-MX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s-MX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0" name="9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8" y="11078"/>
              <a:ext cx="1799117" cy="6816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9965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267744" y="838453"/>
            <a:ext cx="4176464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FFFF00"/>
                </a:solidFill>
              </a:rPr>
              <a:t> II. Sistema </a:t>
            </a:r>
            <a:r>
              <a:rPr lang="es-ES" b="1" dirty="0">
                <a:solidFill>
                  <a:srgbClr val="FFFF00"/>
                </a:solidFill>
              </a:rPr>
              <a:t>de Contabilidad </a:t>
            </a:r>
            <a:r>
              <a:rPr lang="es-ES" b="1" dirty="0" smtClean="0">
                <a:solidFill>
                  <a:srgbClr val="FFFF00"/>
                </a:solidFill>
              </a:rPr>
              <a:t>Gubernamental</a:t>
            </a:r>
            <a:endParaRPr lang="es-MX" b="1" dirty="0">
              <a:solidFill>
                <a:srgbClr val="FFFF0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347864" y="1726069"/>
            <a:ext cx="2088232" cy="3385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600" b="1" dirty="0"/>
              <a:t>B) </a:t>
            </a:r>
            <a:r>
              <a:rPr lang="es-ES" sz="1600" b="1" dirty="0" smtClean="0"/>
              <a:t>OBJETIVOS</a:t>
            </a:r>
            <a:endParaRPr lang="es-MX" sz="1600" dirty="0"/>
          </a:p>
        </p:txBody>
      </p:sp>
      <p:graphicFrame>
        <p:nvGraphicFramePr>
          <p:cNvPr id="19" name="1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898099"/>
              </p:ext>
            </p:extLst>
          </p:nvPr>
        </p:nvGraphicFramePr>
        <p:xfrm>
          <a:off x="395536" y="2204863"/>
          <a:ext cx="8280920" cy="4032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0"/>
              </a:tblGrid>
              <a:tr h="542482">
                <a:tc>
                  <a:txBody>
                    <a:bodyPr/>
                    <a:lstStyle/>
                    <a:p>
                      <a:r>
                        <a:rPr lang="es-ES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a)</a:t>
                      </a:r>
                      <a:r>
                        <a:rPr lang="es-ES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Facilitar la toma de decisiones con información veraz, oportuna y confiable, </a:t>
                      </a:r>
                      <a:r>
                        <a:rPr lang="es-ES" sz="1200" b="0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tendientes a optimizar el manejo de los recursos;</a:t>
                      </a:r>
                      <a:endParaRPr lang="es-MX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2482">
                <a:tc>
                  <a:txBody>
                    <a:bodyPr/>
                    <a:lstStyle/>
                    <a:p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b)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Emitir, integrar y/o consolidar los estados financieros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así como producir reportes de todas las operaciones de la Administración Pública;</a:t>
                      </a:r>
                      <a:endParaRPr lang="es-MX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2482">
                <a:tc>
                  <a:txBody>
                    <a:bodyPr/>
                    <a:lstStyle/>
                    <a:p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c)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Permitir la adopción de políticas para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el manejo eficiente del gasto, orientado al </a:t>
                      </a: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cumplimiento de los fines y objetivos del ente público;</a:t>
                      </a:r>
                      <a:endParaRPr lang="es-MX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2482">
                <a:tc>
                  <a:txBody>
                    <a:bodyPr/>
                    <a:lstStyle/>
                    <a:p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d)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Registra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 de manera automática, armónica, delimitada, específica y </a:t>
                      </a: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 tiempo real las operaciones contables y presupuestarias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propiciando, con ello, el </a:t>
                      </a: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registro único, simultáneo y homogéneo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  <a:endParaRPr lang="es-MX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0013">
                <a:tc>
                  <a:txBody>
                    <a:bodyPr/>
                    <a:lstStyle/>
                    <a:p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e)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Atender requerimientos de información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 los usuarios en general sobre las finanzas públicas; </a:t>
                      </a:r>
                      <a:endParaRPr lang="es-MX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2482">
                <a:tc>
                  <a:txBody>
                    <a:bodyPr/>
                    <a:lstStyle/>
                    <a:p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f)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Facilitar el reconocimiento, registro, seguimiento, evaluación y fiscalización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 las operaciones de ingresos, gastos, activos, pasivos y patrimoniales de los entes públicos, así como su extinción;</a:t>
                      </a:r>
                      <a:endParaRPr lang="es-MX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0013">
                <a:tc>
                  <a:txBody>
                    <a:bodyPr/>
                    <a:lstStyle/>
                    <a:p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g)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Dar soporte técnico-documental a los registros financieros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para su seguimiento, evaluación y fiscalización;</a:t>
                      </a:r>
                      <a:endParaRPr lang="es-MX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0013">
                <a:tc>
                  <a:txBody>
                    <a:bodyPr/>
                    <a:lstStyle/>
                    <a:p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h)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Permitir una efectiva transparencia en la rendición de cuentas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es-MX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4 Grupo"/>
          <p:cNvGrpSpPr/>
          <p:nvPr/>
        </p:nvGrpSpPr>
        <p:grpSpPr>
          <a:xfrm>
            <a:off x="5258" y="0"/>
            <a:ext cx="9031238" cy="692696"/>
            <a:chOff x="5258" y="0"/>
            <a:chExt cx="9031238" cy="692696"/>
          </a:xfrm>
        </p:grpSpPr>
        <p:grpSp>
          <p:nvGrpSpPr>
            <p:cNvPr id="6" name="5 Grupo"/>
            <p:cNvGrpSpPr/>
            <p:nvPr/>
          </p:nvGrpSpPr>
          <p:grpSpPr>
            <a:xfrm>
              <a:off x="4816497" y="0"/>
              <a:ext cx="4219999" cy="692696"/>
              <a:chOff x="4816497" y="0"/>
              <a:chExt cx="4219999" cy="692696"/>
            </a:xfrm>
          </p:grpSpPr>
          <p:pic>
            <p:nvPicPr>
              <p:cNvPr id="8" name="7 Imagen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16497" y="0"/>
                <a:ext cx="1224135" cy="692696"/>
              </a:xfrm>
              <a:prstGeom prst="rect">
                <a:avLst/>
              </a:prstGeom>
            </p:spPr>
          </p:pic>
          <p:sp>
            <p:nvSpPr>
              <p:cNvPr id="9" name="8 CuadroTexto"/>
              <p:cNvSpPr txBox="1"/>
              <p:nvPr/>
            </p:nvSpPr>
            <p:spPr>
              <a:xfrm>
                <a:off x="6033928" y="96536"/>
                <a:ext cx="30025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Instituto de Administración Pública de Veracruz A.C</a:t>
                </a:r>
                <a:r>
                  <a:rPr lang="es-MX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s-MX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7" name="6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8" y="11078"/>
              <a:ext cx="1799117" cy="6816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9633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/>
          <p:nvPr/>
        </p:nvSpPr>
        <p:spPr>
          <a:xfrm>
            <a:off x="4240432" y="818967"/>
            <a:ext cx="2376264" cy="3385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600" b="1" dirty="0"/>
              <a:t>C) </a:t>
            </a:r>
            <a:r>
              <a:rPr lang="es-ES" sz="1600" b="1" dirty="0" smtClean="0"/>
              <a:t>CARACTERISTICAS</a:t>
            </a:r>
            <a:endParaRPr lang="es-MX" sz="1600" dirty="0"/>
          </a:p>
        </p:txBody>
      </p:sp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943513"/>
              </p:ext>
            </p:extLst>
          </p:nvPr>
        </p:nvGraphicFramePr>
        <p:xfrm>
          <a:off x="179512" y="1340764"/>
          <a:ext cx="8784976" cy="518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309794">
                <a:tc>
                  <a:txBody>
                    <a:bodyPr/>
                    <a:lstStyle/>
                    <a:p>
                      <a:pPr marL="251460" indent="-251460" algn="just">
                        <a:lnSpc>
                          <a:spcPts val="1180"/>
                        </a:lnSpc>
                        <a:spcAft>
                          <a:spcPts val="505"/>
                        </a:spcAft>
                      </a:pPr>
                      <a:r>
                        <a:rPr lang="pt-BR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a)</a:t>
                      </a:r>
                      <a:r>
                        <a:rPr lang="pt-BR" sz="1200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pt-BR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Ser </a:t>
                      </a:r>
                      <a:r>
                        <a:rPr lang="pt-BR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único</a:t>
                      </a:r>
                      <a:r>
                        <a:rPr lang="pt-BR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uniforme e integrador;</a:t>
                      </a:r>
                      <a:endParaRPr lang="es-MX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7305" marR="27305" marT="0" marB="0"/>
                </a:tc>
              </a:tr>
              <a:tr h="309794">
                <a:tc>
                  <a:txBody>
                    <a:bodyPr/>
                    <a:lstStyle/>
                    <a:p>
                      <a:pPr marL="251460" indent="-251460" algn="just">
                        <a:lnSpc>
                          <a:spcPts val="118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b)</a:t>
                      </a:r>
                      <a:r>
                        <a:rPr lang="es-ES" sz="1200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Integrar</a:t>
                      </a:r>
                      <a:r>
                        <a:rPr lang="es-ES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en forma automática </a:t>
                      </a:r>
                      <a:r>
                        <a:rPr lang="es-E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 operación contable con el ejercicio presupuestario</a:t>
                      </a:r>
                      <a:r>
                        <a:rPr lang="es-E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</a:t>
                      </a:r>
                      <a:endParaRPr lang="es-MX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7305" marR="27305" marT="0" marB="0"/>
                </a:tc>
              </a:tr>
              <a:tr h="309794">
                <a:tc>
                  <a:txBody>
                    <a:bodyPr/>
                    <a:lstStyle/>
                    <a:p>
                      <a:pPr marL="251460" indent="-251460" algn="just">
                        <a:lnSpc>
                          <a:spcPts val="118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c)</a:t>
                      </a:r>
                      <a:r>
                        <a:rPr lang="es-ES" sz="1200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Efectuar </a:t>
                      </a:r>
                      <a:r>
                        <a:rPr lang="es-E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los registros </a:t>
                      </a:r>
                      <a:r>
                        <a:rPr lang="es-E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considerando la </a:t>
                      </a:r>
                      <a:r>
                        <a:rPr lang="es-E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base acumulativa (devengado</a:t>
                      </a:r>
                      <a:r>
                        <a:rPr lang="es-E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 de las transacciones;</a:t>
                      </a:r>
                      <a:endParaRPr lang="es-MX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7305" marR="27305" marT="0" marB="0"/>
                </a:tc>
              </a:tr>
              <a:tr h="309794">
                <a:tc>
                  <a:txBody>
                    <a:bodyPr/>
                    <a:lstStyle/>
                    <a:p>
                      <a:pPr marL="251460" indent="-251460" algn="just">
                        <a:lnSpc>
                          <a:spcPts val="118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d)</a:t>
                      </a:r>
                      <a:r>
                        <a:rPr lang="es-ES" sz="1200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Registrar </a:t>
                      </a:r>
                      <a:r>
                        <a:rPr lang="es-E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 manera automática </a:t>
                      </a:r>
                      <a:r>
                        <a:rPr lang="es-E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y, por única vez, en los momentos contables correspondientes;</a:t>
                      </a:r>
                      <a:endParaRPr lang="es-MX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7305" marR="27305" marT="0" marB="0"/>
                </a:tc>
              </a:tr>
              <a:tr h="327828">
                <a:tc>
                  <a:txBody>
                    <a:bodyPr/>
                    <a:lstStyle/>
                    <a:p>
                      <a:pPr marL="251460" indent="-251460" algn="just">
                        <a:lnSpc>
                          <a:spcPts val="118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e)</a:t>
                      </a:r>
                      <a:r>
                        <a:rPr lang="es-ES" sz="1200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Efectuar </a:t>
                      </a:r>
                      <a:r>
                        <a:rPr lang="es-E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 interrelación automática los clasificadores</a:t>
                      </a:r>
                      <a:r>
                        <a:rPr lang="es-E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presupuestarios</a:t>
                      </a:r>
                      <a:r>
                        <a:rPr lang="es-E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la lista de cuentas y el catálogo de bienes; </a:t>
                      </a:r>
                      <a:endParaRPr lang="es-MX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7305" marR="27305" marT="0" marB="0"/>
                </a:tc>
              </a:tr>
              <a:tr h="327828">
                <a:tc>
                  <a:txBody>
                    <a:bodyPr/>
                    <a:lstStyle/>
                    <a:p>
                      <a:pPr marL="251460" indent="-251460" algn="just">
                        <a:lnSpc>
                          <a:spcPts val="118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f)</a:t>
                      </a:r>
                      <a:r>
                        <a:rPr lang="es-ES" sz="1200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Efectuar </a:t>
                      </a:r>
                      <a:r>
                        <a:rPr lang="es-E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en las cuentas contables, el registro de las etapas del presupuesto</a:t>
                      </a:r>
                      <a:r>
                        <a:rPr lang="es-E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de los entes públicos, de acuerdo con lo siguiente:</a:t>
                      </a:r>
                      <a:endParaRPr lang="es-MX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7305" marR="27305" marT="0" marB="0"/>
                </a:tc>
              </a:tr>
              <a:tr h="309794">
                <a:tc>
                  <a:txBody>
                    <a:bodyPr/>
                    <a:lstStyle/>
                    <a:p>
                      <a:pPr marL="480060" indent="-228600" algn="just">
                        <a:lnSpc>
                          <a:spcPts val="1140"/>
                        </a:lnSpc>
                        <a:spcAft>
                          <a:spcPts val="505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·</a:t>
                      </a:r>
                      <a:r>
                        <a:rPr lang="es-E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	En lo relativo al gasto, debe registrar los momentos contables: </a:t>
                      </a:r>
                      <a:r>
                        <a:rPr lang="es-ES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aprobado, modificado, comprometido, devengado, ejercido y pagado.</a:t>
                      </a:r>
                      <a:endParaRPr lang="es-MX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7305" marR="27305" marT="0" marB="0"/>
                </a:tc>
              </a:tr>
              <a:tr h="309794">
                <a:tc>
                  <a:txBody>
                    <a:bodyPr/>
                    <a:lstStyle/>
                    <a:p>
                      <a:pPr marL="480060" indent="-228600" algn="just">
                        <a:lnSpc>
                          <a:spcPts val="1140"/>
                        </a:lnSpc>
                        <a:spcAft>
                          <a:spcPts val="505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·</a:t>
                      </a:r>
                      <a:r>
                        <a:rPr lang="es-E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	En lo relativo al ingreso, debe registrar los momentos contables: </a:t>
                      </a:r>
                      <a:r>
                        <a:rPr lang="es-E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estimado, modificado, devengado y recaudado.</a:t>
                      </a:r>
                      <a:endParaRPr lang="es-MX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7305" marR="27305" marT="0" marB="0"/>
                </a:tc>
              </a:tr>
              <a:tr h="309794">
                <a:tc>
                  <a:txBody>
                    <a:bodyPr/>
                    <a:lstStyle/>
                    <a:p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g)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Facilitar el registro y control de los inventarios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 bienes muebles e inmuebles de los entes públicos;</a:t>
                      </a:r>
                      <a:endParaRPr lang="es-MX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91743">
                <a:tc>
                  <a:txBody>
                    <a:bodyPr/>
                    <a:lstStyle/>
                    <a:p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h)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Generar, en tiempo real, estados financieros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de ejecución presupuestaria y otra información que coadyuve a la toma de decisiones, transparencia, programación con base en resultados, evaluación y rendición de cuentas;</a:t>
                      </a:r>
                      <a:endParaRPr lang="es-MX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85137">
                <a:tc>
                  <a:txBody>
                    <a:bodyPr/>
                    <a:lstStyle/>
                    <a:p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i)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Estar estructurado de forma tal que permita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su compatibilización con la información sobre producción física que generan las mismas áreas que originan la información contable y presupuestaria</a:t>
                      </a: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permitiendo el establecimiento de relaciones de insumo-producto y la aplicación de indicadores de evaluación del desempeño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 determinación de costos de la producción pública;</a:t>
                      </a:r>
                      <a:endParaRPr lang="es-MX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91743">
                <a:tc>
                  <a:txBody>
                    <a:bodyPr/>
                    <a:lstStyle/>
                    <a:p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j)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Estar diseñado de forma tal que permita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su procesamiento y generación de estados financieros mediante </a:t>
                      </a: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 uso de las tecnologías de la información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  <a:endParaRPr lang="es-MX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91743">
                <a:tc>
                  <a:txBody>
                    <a:bodyPr/>
                    <a:lstStyle/>
                    <a:p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k)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Respaldar con la documentación original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que compruebe y justifique los registros que se efectúen, </a:t>
                      </a: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 registro de las operaciones contables y presupuestarias</a:t>
                      </a:r>
                      <a:endParaRPr lang="es-MX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4 Grupo"/>
          <p:cNvGrpSpPr/>
          <p:nvPr/>
        </p:nvGrpSpPr>
        <p:grpSpPr>
          <a:xfrm>
            <a:off x="5258" y="0"/>
            <a:ext cx="9031238" cy="692696"/>
            <a:chOff x="5258" y="0"/>
            <a:chExt cx="9031238" cy="692696"/>
          </a:xfrm>
        </p:grpSpPr>
        <p:grpSp>
          <p:nvGrpSpPr>
            <p:cNvPr id="6" name="5 Grupo"/>
            <p:cNvGrpSpPr/>
            <p:nvPr/>
          </p:nvGrpSpPr>
          <p:grpSpPr>
            <a:xfrm>
              <a:off x="4816497" y="0"/>
              <a:ext cx="4219999" cy="692696"/>
              <a:chOff x="4816497" y="0"/>
              <a:chExt cx="4219999" cy="692696"/>
            </a:xfrm>
          </p:grpSpPr>
          <p:pic>
            <p:nvPicPr>
              <p:cNvPr id="8" name="7 Imagen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16497" y="0"/>
                <a:ext cx="1224135" cy="692696"/>
              </a:xfrm>
              <a:prstGeom prst="rect">
                <a:avLst/>
              </a:prstGeom>
            </p:spPr>
          </p:pic>
          <p:sp>
            <p:nvSpPr>
              <p:cNvPr id="9" name="8 CuadroTexto"/>
              <p:cNvSpPr txBox="1"/>
              <p:nvPr/>
            </p:nvSpPr>
            <p:spPr>
              <a:xfrm>
                <a:off x="6033928" y="96536"/>
                <a:ext cx="30025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Instituto de Administración Pública de Veracruz A.C</a:t>
                </a:r>
                <a:r>
                  <a:rPr lang="es-MX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s-MX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7" name="6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8" y="11078"/>
              <a:ext cx="1799117" cy="681617"/>
            </a:xfrm>
            <a:prstGeom prst="rect">
              <a:avLst/>
            </a:prstGeom>
          </p:spPr>
        </p:pic>
      </p:grpSp>
      <p:sp>
        <p:nvSpPr>
          <p:cNvPr id="4" name="3 CuadroTexto"/>
          <p:cNvSpPr txBox="1"/>
          <p:nvPr/>
        </p:nvSpPr>
        <p:spPr>
          <a:xfrm>
            <a:off x="251520" y="683985"/>
            <a:ext cx="3456384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rgbClr val="FFFF00"/>
                </a:solidFill>
              </a:rPr>
              <a:t> II. Sistema </a:t>
            </a:r>
            <a:r>
              <a:rPr lang="es-ES" sz="1600" b="1" dirty="0">
                <a:solidFill>
                  <a:srgbClr val="FFFF00"/>
                </a:solidFill>
              </a:rPr>
              <a:t>de Contabilidad </a:t>
            </a:r>
            <a:r>
              <a:rPr lang="es-ES" sz="1600" b="1" dirty="0" smtClean="0">
                <a:solidFill>
                  <a:srgbClr val="FFFF00"/>
                </a:solidFill>
              </a:rPr>
              <a:t>Gubernamental</a:t>
            </a:r>
            <a:endParaRPr lang="es-MX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24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467544" y="1660738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SEMINARIO DE CONTABILIDAD GUBERNAMENTAL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13540" y="4730368"/>
            <a:ext cx="84855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Expositor</a:t>
            </a:r>
          </a:p>
          <a:p>
            <a:pPr algn="r"/>
            <a:r>
              <a:rPr lang="es-MX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C.P.C. y M.A. Gerardo García Ricardo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95536" y="6258798"/>
            <a:ext cx="8496944" cy="338554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s-MX" sz="1600" b="1" dirty="0" smtClean="0">
                <a:ln w="11430">
                  <a:noFill/>
                </a:ln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gariger@hotmail.com.</a:t>
            </a:r>
            <a:endParaRPr lang="es-MX" sz="1600" b="1" dirty="0">
              <a:ln w="11430">
                <a:noFill/>
              </a:ln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043608" y="3019018"/>
            <a:ext cx="77048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MARCO LEGAL Y MARCO CONCEPTUAL</a:t>
            </a:r>
            <a:endParaRPr lang="es-ES" sz="3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7 Grupo"/>
          <p:cNvGrpSpPr/>
          <p:nvPr/>
        </p:nvGrpSpPr>
        <p:grpSpPr>
          <a:xfrm>
            <a:off x="271156" y="411616"/>
            <a:ext cx="8761671" cy="849600"/>
            <a:chOff x="271156" y="411616"/>
            <a:chExt cx="8761671" cy="849600"/>
          </a:xfrm>
        </p:grpSpPr>
        <p:grpSp>
          <p:nvGrpSpPr>
            <p:cNvPr id="9" name="8 Grupo"/>
            <p:cNvGrpSpPr/>
            <p:nvPr/>
          </p:nvGrpSpPr>
          <p:grpSpPr>
            <a:xfrm>
              <a:off x="4392416" y="460753"/>
              <a:ext cx="4640411" cy="796015"/>
              <a:chOff x="4499992" y="447306"/>
              <a:chExt cx="4640411" cy="796015"/>
            </a:xfrm>
          </p:grpSpPr>
          <p:pic>
            <p:nvPicPr>
              <p:cNvPr id="11" name="10 Imagen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99992" y="447306"/>
                <a:ext cx="1368152" cy="796015"/>
              </a:xfrm>
              <a:prstGeom prst="rect">
                <a:avLst/>
              </a:prstGeom>
            </p:spPr>
          </p:pic>
          <p:sp>
            <p:nvSpPr>
              <p:cNvPr id="12" name="11 CuadroTexto"/>
              <p:cNvSpPr txBox="1"/>
              <p:nvPr/>
            </p:nvSpPr>
            <p:spPr>
              <a:xfrm>
                <a:off x="5828035" y="529516"/>
                <a:ext cx="331236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Instituto de Administración Pública de Veracruz A.C</a:t>
                </a:r>
                <a:r>
                  <a:rPr lang="es-MX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s-MX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0" name="9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156" y="411616"/>
              <a:ext cx="2242507" cy="849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7116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764704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b="1" dirty="0" smtClean="0"/>
              <a:t>Exposición de motivos de la Ley</a:t>
            </a:r>
            <a:endParaRPr lang="es-MX" sz="2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79512" y="1124744"/>
            <a:ext cx="871296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i="1" dirty="0" smtClean="0"/>
              <a:t>6. Marco institucional </a:t>
            </a:r>
            <a:r>
              <a:rPr lang="es-ES" sz="2400" i="1" dirty="0" smtClean="0"/>
              <a:t>“…</a:t>
            </a:r>
            <a:r>
              <a:rPr lang="es-ES" sz="2400" b="1" i="1" dirty="0" smtClean="0"/>
              <a:t>las disposiciones que emita el consejo no gozan de aplicación directa</a:t>
            </a:r>
            <a:r>
              <a:rPr lang="es-ES" sz="2400" i="1" dirty="0" smtClean="0"/>
              <a:t>, pues la naturaleza del consejo lo impide. Por ello </a:t>
            </a:r>
            <a:r>
              <a:rPr lang="es-ES" sz="2400" b="1" i="1" dirty="0" smtClean="0"/>
              <a:t>la iniciativa prevé que tanto la federación, las entidades federativas y municipios </a:t>
            </a:r>
            <a:r>
              <a:rPr lang="es-ES" sz="2800" b="1" i="1" dirty="0" smtClean="0">
                <a:solidFill>
                  <a:srgbClr val="FF0000"/>
                </a:solidFill>
              </a:rPr>
              <a:t>adopten e implementen </a:t>
            </a:r>
            <a:r>
              <a:rPr lang="es-ES" sz="2400" b="1" i="1" dirty="0" smtClean="0"/>
              <a:t>las decisiones</a:t>
            </a:r>
            <a:r>
              <a:rPr lang="es-ES" sz="2400" i="1" dirty="0" smtClean="0"/>
              <a:t> del Consejo </a:t>
            </a:r>
            <a:r>
              <a:rPr lang="es-ES" sz="2400" b="1" i="1" dirty="0" smtClean="0"/>
              <a:t>de forma que </a:t>
            </a:r>
            <a:r>
              <a:rPr lang="es-ES" sz="2400" i="1" dirty="0" smtClean="0"/>
              <a:t>estas </a:t>
            </a:r>
            <a:r>
              <a:rPr lang="es-ES" sz="2400" b="1" i="1" dirty="0" smtClean="0"/>
              <a:t>cuenten con obligatoriedad</a:t>
            </a:r>
            <a:r>
              <a:rPr lang="es-ES" sz="2400" i="1" dirty="0" smtClean="0"/>
              <a:t> en sus respectivos niveles de gobierno…</a:t>
            </a:r>
            <a:endParaRPr lang="es-MX" sz="2400" i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827584" y="3630502"/>
            <a:ext cx="73448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i="1" dirty="0" smtClean="0"/>
              <a:t>…el Consejo tiene facultades para emitir el plan de cuentas; sin embargo, dicho plan no será obligatorio, hasta en tanto la Federación, las entidades federativas y los municipios no emitan, el acto que les de valor legal. Lo anterior podría significar que, </a:t>
            </a:r>
            <a:r>
              <a:rPr lang="es-ES" sz="2000" b="1" i="1" dirty="0" smtClean="0"/>
              <a:t>una vez que el Consejo emita una decisión, el gobernador del estado, el secretario de finanzas, la legislatura o la entidad que corresponda, deberán hacer lo propio para reflejar el contenido de dicha decisión en un instrumento legal de carácter obligatorio</a:t>
            </a:r>
            <a:r>
              <a:rPr lang="es-ES" sz="2000" i="1" dirty="0" smtClean="0"/>
              <a:t> para los sujetos de la norma”.</a:t>
            </a:r>
            <a:endParaRPr lang="es-MX" sz="2000" i="1" dirty="0" smtClean="0"/>
          </a:p>
        </p:txBody>
      </p:sp>
      <p:grpSp>
        <p:nvGrpSpPr>
          <p:cNvPr id="5" name="4 Grupo"/>
          <p:cNvGrpSpPr/>
          <p:nvPr/>
        </p:nvGrpSpPr>
        <p:grpSpPr>
          <a:xfrm>
            <a:off x="5258" y="0"/>
            <a:ext cx="9031238" cy="692696"/>
            <a:chOff x="5258" y="0"/>
            <a:chExt cx="9031238" cy="692696"/>
          </a:xfrm>
        </p:grpSpPr>
        <p:grpSp>
          <p:nvGrpSpPr>
            <p:cNvPr id="6" name="5 Grupo"/>
            <p:cNvGrpSpPr/>
            <p:nvPr/>
          </p:nvGrpSpPr>
          <p:grpSpPr>
            <a:xfrm>
              <a:off x="4816497" y="0"/>
              <a:ext cx="4219999" cy="692696"/>
              <a:chOff x="4816497" y="0"/>
              <a:chExt cx="4219999" cy="692696"/>
            </a:xfrm>
          </p:grpSpPr>
          <p:pic>
            <p:nvPicPr>
              <p:cNvPr id="9" name="8 Imagen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16497" y="0"/>
                <a:ext cx="1224135" cy="692696"/>
              </a:xfrm>
              <a:prstGeom prst="rect">
                <a:avLst/>
              </a:prstGeom>
            </p:spPr>
          </p:pic>
          <p:sp>
            <p:nvSpPr>
              <p:cNvPr id="10" name="9 CuadroTexto"/>
              <p:cNvSpPr txBox="1"/>
              <p:nvPr/>
            </p:nvSpPr>
            <p:spPr>
              <a:xfrm>
                <a:off x="6033928" y="96536"/>
                <a:ext cx="30025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Instituto de Administración Pública de Veracruz A.C</a:t>
                </a:r>
                <a:r>
                  <a:rPr lang="es-MX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s-MX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7" name="6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8" y="11078"/>
              <a:ext cx="1799117" cy="6816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9965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692696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b="1" dirty="0" smtClean="0"/>
              <a:t>Exposición de motivos de la Ley</a:t>
            </a:r>
            <a:endParaRPr lang="es-MX" sz="2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79512" y="1052736"/>
            <a:ext cx="871296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i="1" dirty="0" smtClean="0"/>
              <a:t>9. Transitoriedad </a:t>
            </a:r>
            <a:r>
              <a:rPr lang="es-ES" sz="2400" i="1" dirty="0" smtClean="0"/>
              <a:t>“…se establece una </a:t>
            </a:r>
            <a:r>
              <a:rPr lang="es-ES" sz="2400" b="1" i="1" dirty="0" smtClean="0"/>
              <a:t>implementación progresiva de las obligaciones… </a:t>
            </a:r>
            <a:r>
              <a:rPr lang="es-ES" sz="2400" i="1" dirty="0" smtClean="0"/>
              <a:t>Dicha progresividad se ve </a:t>
            </a:r>
            <a:r>
              <a:rPr lang="es-ES" sz="2400" b="1" i="1" dirty="0" smtClean="0"/>
              <a:t>reflejada en las disposiciones transitorias </a:t>
            </a:r>
            <a:r>
              <a:rPr lang="es-ES" sz="2400" i="1" dirty="0" smtClean="0"/>
              <a:t>del decreto por el que se expide la Ley.</a:t>
            </a:r>
          </a:p>
          <a:p>
            <a:pPr algn="just"/>
            <a:r>
              <a:rPr lang="es-ES" sz="2400" i="1" dirty="0" smtClean="0"/>
              <a:t>…es </a:t>
            </a:r>
            <a:r>
              <a:rPr lang="es-ES" sz="2800" b="1" i="1" dirty="0" smtClean="0"/>
              <a:t>necesario coordinar </a:t>
            </a:r>
            <a:r>
              <a:rPr lang="es-ES" sz="2400" b="1" i="1" dirty="0" smtClean="0">
                <a:solidFill>
                  <a:srgbClr val="FF0000"/>
                </a:solidFill>
              </a:rPr>
              <a:t>los momentos en los que el Consejo expide las normas</a:t>
            </a:r>
            <a:r>
              <a:rPr lang="es-ES" sz="2400" b="1" i="1" dirty="0" smtClean="0"/>
              <a:t>, los pasos que tienen que seguir los entes públicos y </a:t>
            </a:r>
            <a:r>
              <a:rPr lang="es-ES" sz="2400" b="1" i="1" dirty="0" smtClean="0">
                <a:solidFill>
                  <a:srgbClr val="FF0000"/>
                </a:solidFill>
              </a:rPr>
              <a:t>el desarrollo de las herramientas tecnológicas para la generación de </a:t>
            </a:r>
            <a:r>
              <a:rPr lang="es-ES" sz="2800" b="1" i="1" dirty="0" smtClean="0">
                <a:solidFill>
                  <a:srgbClr val="FF0000"/>
                </a:solidFill>
              </a:rPr>
              <a:t>reportes en tiempo real</a:t>
            </a:r>
            <a:endParaRPr lang="es-MX" sz="2400" i="1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83568" y="3898791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i="1" dirty="0" smtClean="0"/>
              <a:t>…la iniciativa incorpora los estándares más avanzados en la contabilidad gubernamental; contribuye a un mejor control de los recursos financieros y el patrimonio; y transparenta el ejercicio de los recursos públicos… </a:t>
            </a:r>
            <a:r>
              <a:rPr lang="es-ES" sz="2400" b="1" i="1" dirty="0" smtClean="0"/>
              <a:t>los poderes de los tres órdenes de gobierno </a:t>
            </a:r>
            <a:r>
              <a:rPr lang="es-ES" sz="2800" b="1" i="1" dirty="0" smtClean="0">
                <a:solidFill>
                  <a:srgbClr val="FF0000"/>
                </a:solidFill>
              </a:rPr>
              <a:t>deberán</a:t>
            </a:r>
            <a:r>
              <a:rPr lang="es-ES" sz="2000" b="1" i="1" dirty="0" smtClean="0"/>
              <a:t> registrar sus operaciones presupuestarias; </a:t>
            </a:r>
            <a:r>
              <a:rPr lang="es-ES" sz="2400" b="1" i="1" dirty="0" smtClean="0"/>
              <a:t>contar con un sistema contable</a:t>
            </a:r>
            <a:r>
              <a:rPr lang="es-ES" sz="2000" b="1" i="1" dirty="0" smtClean="0"/>
              <a:t>… y </a:t>
            </a:r>
            <a:r>
              <a:rPr lang="es-ES" sz="2400" b="1" i="1" dirty="0" smtClean="0"/>
              <a:t>transparentar</a:t>
            </a:r>
            <a:r>
              <a:rPr lang="es-ES" sz="2000" b="1" i="1" dirty="0" smtClean="0"/>
              <a:t> los movimientos que se realizan con </a:t>
            </a:r>
            <a:r>
              <a:rPr lang="es-ES" sz="2400" b="1" i="1" dirty="0" smtClean="0"/>
              <a:t>los recursos y el patrimonio públicos</a:t>
            </a:r>
            <a:r>
              <a:rPr lang="es-ES" sz="2400" i="1" dirty="0" smtClean="0"/>
              <a:t>”.</a:t>
            </a:r>
            <a:endParaRPr lang="es-MX" sz="2000" i="1" dirty="0" smtClean="0"/>
          </a:p>
        </p:txBody>
      </p:sp>
      <p:grpSp>
        <p:nvGrpSpPr>
          <p:cNvPr id="5" name="4 Grupo"/>
          <p:cNvGrpSpPr/>
          <p:nvPr/>
        </p:nvGrpSpPr>
        <p:grpSpPr>
          <a:xfrm>
            <a:off x="5258" y="0"/>
            <a:ext cx="9031238" cy="692696"/>
            <a:chOff x="5258" y="0"/>
            <a:chExt cx="9031238" cy="692696"/>
          </a:xfrm>
        </p:grpSpPr>
        <p:grpSp>
          <p:nvGrpSpPr>
            <p:cNvPr id="6" name="5 Grupo"/>
            <p:cNvGrpSpPr/>
            <p:nvPr/>
          </p:nvGrpSpPr>
          <p:grpSpPr>
            <a:xfrm>
              <a:off x="4816497" y="0"/>
              <a:ext cx="4219999" cy="692696"/>
              <a:chOff x="4816497" y="0"/>
              <a:chExt cx="4219999" cy="692696"/>
            </a:xfrm>
          </p:grpSpPr>
          <p:pic>
            <p:nvPicPr>
              <p:cNvPr id="9" name="8 Imagen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16497" y="0"/>
                <a:ext cx="1224135" cy="692696"/>
              </a:xfrm>
              <a:prstGeom prst="rect">
                <a:avLst/>
              </a:prstGeom>
            </p:spPr>
          </p:pic>
          <p:sp>
            <p:nvSpPr>
              <p:cNvPr id="10" name="9 CuadroTexto"/>
              <p:cNvSpPr txBox="1"/>
              <p:nvPr/>
            </p:nvSpPr>
            <p:spPr>
              <a:xfrm>
                <a:off x="6033928" y="96536"/>
                <a:ext cx="30025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Instituto de Administración Pública de Veracruz A.C</a:t>
                </a:r>
                <a:r>
                  <a:rPr lang="es-MX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s-MX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7" name="6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8" y="11078"/>
              <a:ext cx="1799117" cy="6816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9965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764704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b="1" dirty="0" smtClean="0"/>
              <a:t>Exposición de motivos de la Reforma</a:t>
            </a:r>
            <a:endParaRPr lang="es-MX" sz="2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79512" y="1201976"/>
            <a:ext cx="8712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i="1" dirty="0" smtClean="0"/>
              <a:t>“…</a:t>
            </a:r>
            <a:r>
              <a:rPr lang="es-ES" sz="2400" b="1" i="1" dirty="0" smtClean="0"/>
              <a:t>Todo ciudadano debe tener la certeza de que los impuestos que recauda el Estado se destinan a acciones en beneficio de la sociedad</a:t>
            </a:r>
            <a:r>
              <a:rPr lang="es-ES" sz="2400" i="1" dirty="0" smtClean="0"/>
              <a:t>. Una forma de asegurar que los recursos públicos no sean distraídos para otros fines, es la de </a:t>
            </a:r>
            <a:r>
              <a:rPr lang="es-ES" sz="2400" b="1" i="1" dirty="0" smtClean="0"/>
              <a:t>establecer los mecanismos adecuados de rendición de cuentas, de control y de auditoría</a:t>
            </a:r>
            <a:r>
              <a:rPr lang="es-ES" sz="2400" i="1" dirty="0" smtClean="0"/>
              <a:t>…</a:t>
            </a:r>
            <a:endParaRPr lang="es-MX" sz="2400" i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79512" y="3284984"/>
            <a:ext cx="871296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i="1" dirty="0" smtClean="0"/>
              <a:t>…es </a:t>
            </a:r>
            <a:r>
              <a:rPr lang="es-ES" sz="2400" b="1" i="1" dirty="0" smtClean="0"/>
              <a:t>necesario fortalecer aún más nuestro marco normativo </a:t>
            </a:r>
            <a:r>
              <a:rPr lang="es-ES" sz="2400" i="1" dirty="0" smtClean="0"/>
              <a:t>toda vez que </a:t>
            </a:r>
            <a:r>
              <a:rPr lang="es-ES" sz="2400" b="1" i="1" dirty="0" smtClean="0"/>
              <a:t>en varios entes públicos persiste la opacidad </a:t>
            </a:r>
            <a:r>
              <a:rPr lang="es-ES" sz="2400" i="1" dirty="0" smtClean="0"/>
              <a:t>en el manejo de los recursos públicos. Por ello es indispensable 	que el ejercicio del </a:t>
            </a:r>
            <a:r>
              <a:rPr lang="es-ES" sz="2400" b="1" i="1" dirty="0" smtClean="0"/>
              <a:t>gasto sea transparente</a:t>
            </a:r>
            <a:r>
              <a:rPr lang="es-ES" sz="2400" i="1" dirty="0" smtClean="0"/>
              <a:t>; </a:t>
            </a:r>
            <a:r>
              <a:rPr lang="es-ES" sz="2800" b="1" i="1" dirty="0" smtClean="0"/>
              <a:t>que los ciudadanos </a:t>
            </a:r>
            <a:r>
              <a:rPr lang="es-ES" sz="2400" i="1" dirty="0" smtClean="0">
                <a:solidFill>
                  <a:srgbClr val="FF0000"/>
                </a:solidFill>
              </a:rPr>
              <a:t>sepamos </a:t>
            </a:r>
            <a:r>
              <a:rPr lang="es-ES" sz="2400" b="1" i="1" dirty="0" smtClean="0">
                <a:solidFill>
                  <a:srgbClr val="FF0000"/>
                </a:solidFill>
              </a:rPr>
              <a:t>cuánto</a:t>
            </a:r>
            <a:r>
              <a:rPr lang="es-ES" sz="2400" i="1" dirty="0" smtClean="0">
                <a:solidFill>
                  <a:srgbClr val="FF0000"/>
                </a:solidFill>
              </a:rPr>
              <a:t> se ha gastado, </a:t>
            </a:r>
            <a:r>
              <a:rPr lang="es-ES" sz="2400" b="1" i="1" dirty="0" smtClean="0">
                <a:solidFill>
                  <a:srgbClr val="FF0000"/>
                </a:solidFill>
              </a:rPr>
              <a:t>qué</a:t>
            </a:r>
            <a:r>
              <a:rPr lang="es-ES" sz="2400" i="1" dirty="0" smtClean="0">
                <a:solidFill>
                  <a:srgbClr val="FF0000"/>
                </a:solidFill>
              </a:rPr>
              <a:t> es lo que se ha comprado y </a:t>
            </a:r>
            <a:r>
              <a:rPr lang="es-ES" sz="2400" b="1" i="1" dirty="0" smtClean="0">
                <a:solidFill>
                  <a:srgbClr val="FF0000"/>
                </a:solidFill>
              </a:rPr>
              <a:t>qué beneficio </a:t>
            </a:r>
            <a:r>
              <a:rPr lang="es-ES" sz="2400" i="1" dirty="0" smtClean="0">
                <a:solidFill>
                  <a:srgbClr val="FF0000"/>
                </a:solidFill>
              </a:rPr>
              <a:t>se generará </a:t>
            </a:r>
            <a:r>
              <a:rPr lang="es-ES" sz="2400" i="1" dirty="0" smtClean="0"/>
              <a:t>con esas erogaciones. </a:t>
            </a:r>
            <a:r>
              <a:rPr lang="es-ES" sz="2800" b="1" i="1" dirty="0" smtClean="0">
                <a:solidFill>
                  <a:srgbClr val="FF0000"/>
                </a:solidFill>
              </a:rPr>
              <a:t>Ese es precisamente el objetivo de esta iniciativa: transparentar el gasto público en todos los órdenes de gobierno”.</a:t>
            </a:r>
            <a:endParaRPr lang="es-MX" sz="2400" b="1" i="1" dirty="0" smtClean="0">
              <a:solidFill>
                <a:srgbClr val="FF0000"/>
              </a:solidFill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5258" y="0"/>
            <a:ext cx="9031238" cy="692696"/>
            <a:chOff x="5258" y="0"/>
            <a:chExt cx="9031238" cy="692696"/>
          </a:xfrm>
        </p:grpSpPr>
        <p:grpSp>
          <p:nvGrpSpPr>
            <p:cNvPr id="6" name="5 Grupo"/>
            <p:cNvGrpSpPr/>
            <p:nvPr/>
          </p:nvGrpSpPr>
          <p:grpSpPr>
            <a:xfrm>
              <a:off x="4816497" y="0"/>
              <a:ext cx="4219999" cy="692696"/>
              <a:chOff x="4816497" y="0"/>
              <a:chExt cx="4219999" cy="692696"/>
            </a:xfrm>
          </p:grpSpPr>
          <p:pic>
            <p:nvPicPr>
              <p:cNvPr id="9" name="8 Imagen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16497" y="0"/>
                <a:ext cx="1224135" cy="692696"/>
              </a:xfrm>
              <a:prstGeom prst="rect">
                <a:avLst/>
              </a:prstGeom>
            </p:spPr>
          </p:pic>
          <p:sp>
            <p:nvSpPr>
              <p:cNvPr id="10" name="9 CuadroTexto"/>
              <p:cNvSpPr txBox="1"/>
              <p:nvPr/>
            </p:nvSpPr>
            <p:spPr>
              <a:xfrm>
                <a:off x="6033928" y="96536"/>
                <a:ext cx="30025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Instituto de Administración Pública de Veracruz A.C</a:t>
                </a:r>
                <a:r>
                  <a:rPr lang="es-MX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s-MX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7" name="6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8" y="11078"/>
              <a:ext cx="1799117" cy="6816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9965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764704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b="1" dirty="0" smtClean="0"/>
              <a:t>Exposición de motivos de la Reforma</a:t>
            </a:r>
            <a:endParaRPr lang="es-MX" sz="2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79512" y="1201976"/>
            <a:ext cx="8712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i="1" dirty="0" smtClean="0"/>
              <a:t>“…</a:t>
            </a:r>
            <a:r>
              <a:rPr lang="es-ES" sz="2400" b="1" i="1" dirty="0" smtClean="0"/>
              <a:t>doble propósito</a:t>
            </a:r>
            <a:r>
              <a:rPr lang="es-ES" sz="2400" i="1" dirty="0" smtClean="0"/>
              <a:t>:</a:t>
            </a:r>
          </a:p>
          <a:p>
            <a:pPr algn="just"/>
            <a:r>
              <a:rPr lang="es-ES" sz="2400" b="1" i="1" dirty="0" smtClean="0"/>
              <a:t>Primero</a:t>
            </a:r>
            <a:r>
              <a:rPr lang="es-ES" sz="2400" i="1" dirty="0" smtClean="0"/>
              <a:t>, </a:t>
            </a:r>
            <a:r>
              <a:rPr lang="es-ES" sz="2400" b="1" i="1" dirty="0" smtClean="0">
                <a:solidFill>
                  <a:srgbClr val="FF0000"/>
                </a:solidFill>
              </a:rPr>
              <a:t>que la sociedad </a:t>
            </a:r>
            <a:r>
              <a:rPr lang="es-ES" sz="2400" i="1" dirty="0" smtClean="0"/>
              <a:t>cuente con mayor y mejor información que le permita involucrarse a mayor profundidad con sus gobiernos y, con ello, tener capacidad de </a:t>
            </a:r>
            <a:r>
              <a:rPr lang="es-ES" sz="2400" i="1" dirty="0" smtClean="0">
                <a:solidFill>
                  <a:srgbClr val="FF0000"/>
                </a:solidFill>
              </a:rPr>
              <a:t>demandar más y mejores resultados</a:t>
            </a:r>
            <a:r>
              <a:rPr lang="es-ES" sz="2400" i="1" dirty="0" smtClean="0"/>
              <a:t>. Y,…</a:t>
            </a:r>
            <a:endParaRPr lang="es-MX" sz="2400" i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79512" y="3212976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i="1" dirty="0" smtClean="0"/>
              <a:t>Segundo</a:t>
            </a:r>
            <a:r>
              <a:rPr lang="es-ES" sz="2400" i="1" dirty="0" smtClean="0"/>
              <a:t>, </a:t>
            </a:r>
            <a:r>
              <a:rPr lang="es-ES" sz="2400" b="1" i="1" dirty="0" smtClean="0">
                <a:solidFill>
                  <a:srgbClr val="FF0000"/>
                </a:solidFill>
              </a:rPr>
              <a:t>cerrarle espacios a la corrupción </a:t>
            </a:r>
            <a:r>
              <a:rPr lang="es-ES" sz="2400" i="1" dirty="0" smtClean="0"/>
              <a:t>y a los desvíos de recursos públicos, </a:t>
            </a:r>
            <a:r>
              <a:rPr lang="es-ES" sz="2400" b="1" i="1" dirty="0" smtClean="0"/>
              <a:t>permitiendo a los órganos fiscalizadores conocer la información financiera fidedigna sobre el uso de los recursos, con el objeto de sancionar las prácticas indebidas e inhibir las mismas</a:t>
            </a:r>
            <a:r>
              <a:rPr lang="es-ES" sz="2400" i="1" dirty="0" smtClean="0"/>
              <a:t>.</a:t>
            </a:r>
            <a:endParaRPr lang="es-MX" sz="2400" i="1" dirty="0" smtClean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5108991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" sz="2400" i="1" dirty="0" smtClean="0"/>
              <a:t>Las disposiciones transitorias pretenden otorgar una </a:t>
            </a:r>
            <a:r>
              <a:rPr lang="es-ES" sz="2400" b="1" i="1" dirty="0" err="1" smtClean="0"/>
              <a:t>vacatio</a:t>
            </a:r>
            <a:r>
              <a:rPr lang="es-ES" sz="2400" b="1" i="1" dirty="0" smtClean="0"/>
              <a:t> </a:t>
            </a:r>
            <a:r>
              <a:rPr lang="es-ES" sz="2400" b="1" i="1" dirty="0" err="1" smtClean="0"/>
              <a:t>legis</a:t>
            </a:r>
            <a:r>
              <a:rPr lang="es-ES" sz="2400" b="1" i="1" dirty="0" smtClean="0"/>
              <a:t> </a:t>
            </a:r>
            <a:r>
              <a:rPr lang="es-ES" sz="2400" i="1" dirty="0" smtClean="0"/>
              <a:t>que permita a los distintos órdenes de gobierno </a:t>
            </a:r>
            <a:r>
              <a:rPr lang="es-ES" sz="2400" b="1" i="1" dirty="0" smtClean="0"/>
              <a:t>dar cumplimiento a las disposiciones </a:t>
            </a:r>
            <a:r>
              <a:rPr lang="es-ES" sz="2400" i="1" dirty="0" smtClean="0"/>
              <a:t>de la presente reforma”.</a:t>
            </a:r>
            <a:endParaRPr lang="es-MX" sz="2400" i="1" dirty="0" smtClean="0"/>
          </a:p>
        </p:txBody>
      </p:sp>
      <p:grpSp>
        <p:nvGrpSpPr>
          <p:cNvPr id="6" name="5 Grupo"/>
          <p:cNvGrpSpPr/>
          <p:nvPr/>
        </p:nvGrpSpPr>
        <p:grpSpPr>
          <a:xfrm>
            <a:off x="5258" y="0"/>
            <a:ext cx="9031238" cy="692696"/>
            <a:chOff x="5258" y="0"/>
            <a:chExt cx="9031238" cy="692696"/>
          </a:xfrm>
        </p:grpSpPr>
        <p:grpSp>
          <p:nvGrpSpPr>
            <p:cNvPr id="7" name="6 Grupo"/>
            <p:cNvGrpSpPr/>
            <p:nvPr/>
          </p:nvGrpSpPr>
          <p:grpSpPr>
            <a:xfrm>
              <a:off x="4816497" y="0"/>
              <a:ext cx="4219999" cy="692696"/>
              <a:chOff x="4816497" y="0"/>
              <a:chExt cx="4219999" cy="692696"/>
            </a:xfrm>
          </p:grpSpPr>
          <p:pic>
            <p:nvPicPr>
              <p:cNvPr id="10" name="9 Imagen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16497" y="0"/>
                <a:ext cx="1224135" cy="692696"/>
              </a:xfrm>
              <a:prstGeom prst="rect">
                <a:avLst/>
              </a:prstGeom>
            </p:spPr>
          </p:pic>
          <p:sp>
            <p:nvSpPr>
              <p:cNvPr id="11" name="10 CuadroTexto"/>
              <p:cNvSpPr txBox="1"/>
              <p:nvPr/>
            </p:nvSpPr>
            <p:spPr>
              <a:xfrm>
                <a:off x="6033928" y="96536"/>
                <a:ext cx="30025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Instituto de Administración Pública de Veracruz A.C</a:t>
                </a:r>
                <a:r>
                  <a:rPr lang="es-MX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s-MX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9" name="8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8" y="11078"/>
              <a:ext cx="1799117" cy="6816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9965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764704"/>
            <a:ext cx="9144000" cy="54006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Rectángulo"/>
          <p:cNvSpPr/>
          <p:nvPr/>
        </p:nvSpPr>
        <p:spPr>
          <a:xfrm>
            <a:off x="441296" y="1124744"/>
            <a:ext cx="82089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b="1" i="1" dirty="0"/>
              <a:t>La Ley introduce un </a:t>
            </a:r>
            <a:r>
              <a:rPr lang="es-ES" sz="2800" b="1" i="1" dirty="0">
                <a:solidFill>
                  <a:srgbClr val="FF0000"/>
                </a:solidFill>
              </a:rPr>
              <a:t>nuevo esquema de contabilidad gubernamental</a:t>
            </a:r>
            <a:r>
              <a:rPr lang="es-ES" sz="2400" b="1" i="1" dirty="0">
                <a:solidFill>
                  <a:srgbClr val="FF0000"/>
                </a:solidFill>
              </a:rPr>
              <a:t> </a:t>
            </a:r>
            <a:r>
              <a:rPr lang="es-ES" sz="2400" i="1" dirty="0">
                <a:solidFill>
                  <a:srgbClr val="FF0000"/>
                </a:solidFill>
              </a:rPr>
              <a:t>b</a:t>
            </a:r>
            <a:r>
              <a:rPr lang="es-ES" sz="2400" i="1" dirty="0"/>
              <a:t>ajo los estándares más avanzados a nivel nacional e internacional, el cual es </a:t>
            </a:r>
            <a:r>
              <a:rPr lang="es-ES" sz="2400" b="1" i="1" dirty="0"/>
              <a:t>aplicable a los tres poderes y </a:t>
            </a:r>
            <a:r>
              <a:rPr lang="es-ES" sz="2400" b="1" i="1" dirty="0" smtClean="0"/>
              <a:t>a los </a:t>
            </a:r>
            <a:r>
              <a:rPr lang="es-ES" sz="2400" b="1" i="1" dirty="0"/>
              <a:t>órganos autónomos en los tres niveles de gobierno. </a:t>
            </a:r>
            <a:endParaRPr lang="es-ES" sz="2400" b="1" i="1" dirty="0" smtClean="0"/>
          </a:p>
          <a:p>
            <a:pPr algn="just"/>
            <a:r>
              <a:rPr lang="es-ES" sz="2400" i="1" dirty="0" smtClean="0"/>
              <a:t>Contempla </a:t>
            </a:r>
            <a:r>
              <a:rPr lang="es-ES" sz="2400" i="1" dirty="0"/>
              <a:t>que </a:t>
            </a:r>
            <a:r>
              <a:rPr lang="es-ES" sz="2400" b="1" i="1" dirty="0"/>
              <a:t>la contabilidad gubernamental </a:t>
            </a:r>
            <a:r>
              <a:rPr lang="es-ES" sz="2400" i="1" dirty="0"/>
              <a:t>sea un </a:t>
            </a:r>
            <a:r>
              <a:rPr lang="es-ES" sz="2400" b="1" i="1" dirty="0"/>
              <a:t>elemento efectivo y clave en la toma de decisiones sobre las finanzas públicas </a:t>
            </a:r>
            <a:r>
              <a:rPr lang="es-ES" sz="2400" i="1" dirty="0"/>
              <a:t>y </a:t>
            </a:r>
            <a:r>
              <a:rPr lang="es-ES" sz="2400" b="1" i="1" dirty="0"/>
              <a:t>no sólo </a:t>
            </a:r>
            <a:r>
              <a:rPr lang="es-ES" sz="2400" i="1" dirty="0"/>
              <a:t>un medio </a:t>
            </a:r>
            <a:r>
              <a:rPr lang="es-ES" sz="2400" b="1" i="1" dirty="0"/>
              <a:t>para elaborar cuentas públicas</a:t>
            </a:r>
            <a:r>
              <a:rPr lang="es-ES" sz="2400" i="1" dirty="0" smtClean="0"/>
              <a:t>, </a:t>
            </a:r>
            <a:r>
              <a:rPr lang="es-ES" sz="2800" b="1" i="1" dirty="0" smtClean="0">
                <a:solidFill>
                  <a:srgbClr val="FF0000"/>
                </a:solidFill>
              </a:rPr>
              <a:t>establece </a:t>
            </a:r>
            <a:r>
              <a:rPr lang="es-ES" sz="3200" b="1" i="1" dirty="0">
                <a:solidFill>
                  <a:srgbClr val="FF0000"/>
                </a:solidFill>
              </a:rPr>
              <a:t>parámetros</a:t>
            </a:r>
            <a:r>
              <a:rPr lang="es-ES" sz="2800" b="1" i="1" dirty="0">
                <a:solidFill>
                  <a:srgbClr val="FF0000"/>
                </a:solidFill>
              </a:rPr>
              <a:t> </a:t>
            </a:r>
            <a:r>
              <a:rPr lang="es-ES" sz="2400" i="1" dirty="0"/>
              <a:t>y requisitos mínimos </a:t>
            </a:r>
            <a:r>
              <a:rPr lang="es-ES" sz="2400" b="1" i="1" dirty="0" smtClean="0">
                <a:solidFill>
                  <a:srgbClr val="FF0000"/>
                </a:solidFill>
              </a:rPr>
              <a:t>obligatorios</a:t>
            </a:r>
            <a:r>
              <a:rPr lang="es-ES" sz="2400" i="1" dirty="0" smtClean="0"/>
              <a:t>. </a:t>
            </a:r>
          </a:p>
          <a:p>
            <a:pPr algn="just"/>
            <a:r>
              <a:rPr lang="es-ES" sz="2400" b="1" i="1" dirty="0" smtClean="0"/>
              <a:t>De </a:t>
            </a:r>
            <a:r>
              <a:rPr lang="es-ES" sz="2400" b="1" i="1" dirty="0"/>
              <a:t>la Ley se desprenden </a:t>
            </a:r>
            <a:r>
              <a:rPr lang="es-ES" sz="2800" b="1" i="1" dirty="0">
                <a:solidFill>
                  <a:srgbClr val="FF0000"/>
                </a:solidFill>
              </a:rPr>
              <a:t>características</a:t>
            </a:r>
            <a:r>
              <a:rPr lang="es-ES" sz="2400" b="1" i="1" dirty="0">
                <a:solidFill>
                  <a:srgbClr val="FF0000"/>
                </a:solidFill>
              </a:rPr>
              <a:t> del Sistema de Contabilidad Gubernamental </a:t>
            </a:r>
            <a:r>
              <a:rPr lang="es-ES" sz="2400" b="1" i="1" dirty="0"/>
              <a:t>como el reconocimiento y seguimiento de las etapas presupuestales del ingreso y </a:t>
            </a:r>
            <a:r>
              <a:rPr lang="es-ES" sz="2400" b="1" i="1" dirty="0" smtClean="0"/>
              <a:t>del gasto</a:t>
            </a:r>
            <a:r>
              <a:rPr lang="es-ES" sz="2400" b="1" i="1" dirty="0"/>
              <a:t>, llamados </a:t>
            </a:r>
            <a:r>
              <a:rPr lang="es-ES" sz="3200" b="1" i="1" dirty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es-ES" sz="3200" b="1" i="1" dirty="0">
                <a:solidFill>
                  <a:srgbClr val="FF0000"/>
                </a:solidFill>
              </a:rPr>
              <a:t>momentos contables</a:t>
            </a:r>
            <a:r>
              <a:rPr lang="es-ES" sz="3200" b="1" i="1" dirty="0">
                <a:solidFill>
                  <a:schemeClr val="accent2">
                    <a:lumMod val="50000"/>
                  </a:schemeClr>
                </a:solidFill>
              </a:rPr>
              <a:t>”</a:t>
            </a:r>
            <a:r>
              <a:rPr lang="es-ES" sz="3200" b="1" i="1" dirty="0"/>
              <a:t>, </a:t>
            </a:r>
            <a:r>
              <a:rPr lang="es-ES" sz="2400" i="1" dirty="0"/>
              <a:t>la contabilidad con base en devengado, acumulativa y patrimonial</a:t>
            </a:r>
            <a:r>
              <a:rPr lang="es-ES" sz="2400" dirty="0"/>
              <a:t>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899592" y="764704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</a:rPr>
              <a:t>INTRODUCCIÓN</a:t>
            </a:r>
            <a:endParaRPr lang="es-ES" sz="2800" b="1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623731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i="1" dirty="0" smtClean="0"/>
              <a:t>Fuente: Manual de Contabilidad Gubernamental</a:t>
            </a:r>
            <a:r>
              <a:rPr lang="es-ES" dirty="0" smtClean="0"/>
              <a:t> </a:t>
            </a:r>
            <a:endParaRPr lang="es-MX" dirty="0"/>
          </a:p>
        </p:txBody>
      </p:sp>
      <p:grpSp>
        <p:nvGrpSpPr>
          <p:cNvPr id="8" name="7 Grupo"/>
          <p:cNvGrpSpPr/>
          <p:nvPr/>
        </p:nvGrpSpPr>
        <p:grpSpPr>
          <a:xfrm>
            <a:off x="5258" y="0"/>
            <a:ext cx="9031238" cy="692696"/>
            <a:chOff x="5258" y="0"/>
            <a:chExt cx="9031238" cy="692696"/>
          </a:xfrm>
        </p:grpSpPr>
        <p:grpSp>
          <p:nvGrpSpPr>
            <p:cNvPr id="9" name="8 Grupo"/>
            <p:cNvGrpSpPr/>
            <p:nvPr/>
          </p:nvGrpSpPr>
          <p:grpSpPr>
            <a:xfrm>
              <a:off x="4816497" y="0"/>
              <a:ext cx="4219999" cy="692696"/>
              <a:chOff x="4816497" y="0"/>
              <a:chExt cx="4219999" cy="692696"/>
            </a:xfrm>
          </p:grpSpPr>
          <p:pic>
            <p:nvPicPr>
              <p:cNvPr id="11" name="10 Imagen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16497" y="0"/>
                <a:ext cx="1224135" cy="692696"/>
              </a:xfrm>
              <a:prstGeom prst="rect">
                <a:avLst/>
              </a:prstGeom>
            </p:spPr>
          </p:pic>
          <p:sp>
            <p:nvSpPr>
              <p:cNvPr id="12" name="11 CuadroTexto"/>
              <p:cNvSpPr txBox="1"/>
              <p:nvPr/>
            </p:nvSpPr>
            <p:spPr>
              <a:xfrm>
                <a:off x="6033928" y="96536"/>
                <a:ext cx="30025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Instituto de Administración Pública de Veracruz A.C</a:t>
                </a:r>
                <a:r>
                  <a:rPr lang="es-MX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s-MX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0" name="9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8" y="11078"/>
              <a:ext cx="1799117" cy="6816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9730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74561"/>
              </p:ext>
            </p:extLst>
          </p:nvPr>
        </p:nvGraphicFramePr>
        <p:xfrm>
          <a:off x="251520" y="764704"/>
          <a:ext cx="8640960" cy="58726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4096"/>
                <a:gridCol w="2016224"/>
                <a:gridCol w="1008112"/>
                <a:gridCol w="3672408"/>
                <a:gridCol w="1080120"/>
              </a:tblGrid>
              <a:tr h="294864">
                <a:tc>
                  <a:txBody>
                    <a:bodyPr/>
                    <a:lstStyle/>
                    <a:p>
                      <a:pPr algn="ctr"/>
                      <a:r>
                        <a:rPr lang="es-MX" sz="1300" dirty="0" smtClean="0"/>
                        <a:t>TÍTULOS</a:t>
                      </a:r>
                      <a:endParaRPr lang="es-E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dirty="0" smtClean="0"/>
                        <a:t>REFIERE</a:t>
                      </a:r>
                      <a:endParaRPr lang="es-E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dirty="0" smtClean="0"/>
                        <a:t>CAPÍTULOS</a:t>
                      </a:r>
                      <a:endParaRPr lang="es-E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dirty="0" smtClean="0"/>
                        <a:t>REFIERE</a:t>
                      </a:r>
                      <a:endParaRPr lang="es-E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dirty="0" smtClean="0"/>
                        <a:t>ARTÍCULOS</a:t>
                      </a:r>
                      <a:endParaRPr lang="es-ES" sz="1300" dirty="0"/>
                    </a:p>
                  </a:txBody>
                  <a:tcPr/>
                </a:tc>
              </a:tr>
              <a:tr h="237759">
                <a:tc>
                  <a:txBody>
                    <a:bodyPr/>
                    <a:lstStyle/>
                    <a:p>
                      <a:r>
                        <a:rPr lang="es-ES" sz="1000" u="none" strike="noStrike" kern="1200" baseline="0" dirty="0" smtClean="0"/>
                        <a:t>PRIMERO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u="none" strike="noStrike" kern="1200" baseline="0" dirty="0" smtClean="0"/>
                        <a:t>Objeto y Definiciones de la Ley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u="none" strike="noStrike" kern="1200" baseline="0" dirty="0" smtClean="0"/>
                        <a:t>ÚNICO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u="none" strike="noStrike" kern="1200" baseline="0" dirty="0" smtClean="0"/>
                        <a:t>Disposiciones Generales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DEL 1 AL 5</a:t>
                      </a:r>
                      <a:endParaRPr lang="es-ES" sz="1000" dirty="0"/>
                    </a:p>
                  </a:txBody>
                  <a:tcPr/>
                </a:tc>
              </a:tr>
              <a:tr h="238275">
                <a:tc rowSpan="4">
                  <a:txBody>
                    <a:bodyPr/>
                    <a:lstStyle/>
                    <a:p>
                      <a:endParaRPr lang="es-ES" sz="1000" u="none" strike="noStrike" kern="1200" baseline="0" dirty="0" smtClean="0"/>
                    </a:p>
                    <a:p>
                      <a:endParaRPr lang="es-ES" sz="1000" u="none" strike="noStrike" kern="1200" baseline="0" dirty="0" smtClean="0"/>
                    </a:p>
                    <a:p>
                      <a:endParaRPr lang="es-ES" sz="1000" u="none" strike="noStrike" kern="1200" baseline="0" dirty="0" smtClean="0"/>
                    </a:p>
                    <a:p>
                      <a:endParaRPr lang="es-ES" sz="1000" u="none" strike="noStrike" kern="1200" baseline="0" dirty="0" smtClean="0"/>
                    </a:p>
                    <a:p>
                      <a:r>
                        <a:rPr lang="es-ES" sz="1000" u="none" strike="noStrike" kern="1200" baseline="0" dirty="0" smtClean="0"/>
                        <a:t>SEGUNDO</a:t>
                      </a:r>
                      <a:endParaRPr lang="es-ES" sz="10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s-ES" sz="1000" u="none" strike="noStrike" kern="1200" baseline="0" dirty="0" smtClean="0"/>
                    </a:p>
                    <a:p>
                      <a:endParaRPr lang="es-ES" sz="1000" u="none" strike="noStrike" kern="1200" baseline="0" dirty="0" smtClean="0"/>
                    </a:p>
                    <a:p>
                      <a:endParaRPr lang="es-ES" sz="1000" u="none" strike="noStrike" kern="1200" baseline="0" dirty="0" smtClean="0"/>
                    </a:p>
                    <a:p>
                      <a:endParaRPr lang="es-ES" sz="1000" u="none" strike="noStrike" kern="1200" baseline="0" dirty="0" smtClean="0"/>
                    </a:p>
                    <a:p>
                      <a:r>
                        <a:rPr lang="es-ES" sz="1000" u="none" strike="noStrike" kern="1200" baseline="0" dirty="0" smtClean="0"/>
                        <a:t>De la Rectoría de la Armonización Contable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u="none" strike="noStrike" kern="1200" baseline="0" dirty="0" smtClean="0"/>
                        <a:t>I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u="none" strike="noStrike" kern="1200" baseline="0" dirty="0" smtClean="0"/>
                        <a:t>Del Consejo Nacional de Armonización Contable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DEL 6 AL 10</a:t>
                      </a:r>
                      <a:endParaRPr lang="es-ES" sz="1000" dirty="0"/>
                    </a:p>
                  </a:txBody>
                  <a:tcPr/>
                </a:tc>
              </a:tr>
              <a:tr h="256856"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u="none" strike="noStrike" kern="1200" baseline="0" dirty="0" smtClean="0"/>
                        <a:t>II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u="none" strike="noStrike" kern="1200" baseline="0" dirty="0" smtClean="0"/>
                        <a:t>Del Secretario Técnico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11</a:t>
                      </a:r>
                      <a:endParaRPr lang="es-ES" sz="1000" dirty="0"/>
                    </a:p>
                  </a:txBody>
                  <a:tcPr/>
                </a:tc>
              </a:tr>
              <a:tr h="237759"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u="none" strike="noStrike" kern="1200" baseline="0" dirty="0" smtClean="0"/>
                        <a:t>III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u="none" strike="noStrike" kern="1200" baseline="0" dirty="0" smtClean="0"/>
                        <a:t>Del Comité Consultivo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12 Y 13</a:t>
                      </a:r>
                      <a:endParaRPr lang="es-ES" sz="1000" dirty="0"/>
                    </a:p>
                  </a:txBody>
                  <a:tcPr/>
                </a:tc>
              </a:tr>
              <a:tr h="386358"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u="none" strike="noStrike" kern="1200" baseline="0" dirty="0" smtClean="0"/>
                        <a:t>IV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u="none" strike="noStrike" kern="1200" baseline="0" dirty="0" smtClean="0"/>
                        <a:t>Del Procedimiento para la Emisión de Disposiciones y para el Seguimiento de su Cumplimiento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14 Y 15</a:t>
                      </a:r>
                      <a:endParaRPr lang="es-ES" sz="1000" dirty="0"/>
                    </a:p>
                  </a:txBody>
                  <a:tcPr/>
                </a:tc>
              </a:tr>
              <a:tr h="237759">
                <a:tc rowSpan="3">
                  <a:txBody>
                    <a:bodyPr/>
                    <a:lstStyle/>
                    <a:p>
                      <a:endParaRPr lang="es-ES" sz="1000" u="none" strike="noStrike" kern="1200" baseline="0" dirty="0" smtClean="0"/>
                    </a:p>
                    <a:p>
                      <a:r>
                        <a:rPr lang="es-ES" sz="1000" u="none" strike="noStrike" kern="1200" baseline="0" dirty="0" smtClean="0"/>
                        <a:t>TERCERO</a:t>
                      </a:r>
                      <a:endParaRPr lang="es-ES" sz="10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s-ES" sz="1000" u="none" strike="noStrike" kern="1200" baseline="0" dirty="0" smtClean="0"/>
                    </a:p>
                    <a:p>
                      <a:r>
                        <a:rPr lang="es-ES" sz="1000" u="none" strike="noStrike" kern="1200" baseline="0" dirty="0" smtClean="0"/>
                        <a:t>De la Contabilidad Gubernamental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u="none" strike="noStrike" kern="1200" baseline="0" dirty="0" smtClean="0"/>
                        <a:t>I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u="none" strike="noStrike" kern="1200" baseline="0" dirty="0" smtClean="0"/>
                        <a:t>Del Sistema de Contabilidad Gubernamental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DEL 16 AL 22</a:t>
                      </a:r>
                      <a:endParaRPr lang="es-ES" sz="1000" dirty="0"/>
                    </a:p>
                  </a:txBody>
                  <a:tcPr/>
                </a:tc>
              </a:tr>
              <a:tr h="237759"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u="none" strike="noStrike" kern="1200" baseline="0" dirty="0" smtClean="0"/>
                        <a:t>II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u="none" strike="noStrike" kern="1200" baseline="0" dirty="0" smtClean="0"/>
                        <a:t>Del Registro Patrimonial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DEL AL 32</a:t>
                      </a:r>
                      <a:endParaRPr lang="es-ES" sz="1000" dirty="0"/>
                    </a:p>
                  </a:txBody>
                  <a:tcPr/>
                </a:tc>
              </a:tr>
              <a:tr h="237759"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u="none" strike="noStrike" kern="1200" baseline="0" dirty="0" smtClean="0"/>
                        <a:t>III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u="none" strike="noStrike" kern="1200" baseline="0" dirty="0" smtClean="0"/>
                        <a:t>Del Registro Contable de las Operaciones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DEL 33 AL 43</a:t>
                      </a:r>
                      <a:endParaRPr lang="es-ES" sz="1000" dirty="0"/>
                    </a:p>
                  </a:txBody>
                  <a:tcPr/>
                </a:tc>
              </a:tr>
              <a:tr h="237759">
                <a:tc rowSpan="2">
                  <a:txBody>
                    <a:bodyPr/>
                    <a:lstStyle/>
                    <a:p>
                      <a:endParaRPr lang="es-ES" sz="1000" u="none" strike="noStrike" kern="1200" baseline="0" dirty="0" smtClean="0"/>
                    </a:p>
                    <a:p>
                      <a:r>
                        <a:rPr lang="es-ES" sz="1000" u="none" strike="noStrike" kern="1200" baseline="0" dirty="0" smtClean="0"/>
                        <a:t>CUARTO</a:t>
                      </a:r>
                      <a:endParaRPr lang="es-ES" sz="1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ES" sz="1000" u="none" strike="noStrike" kern="1200" baseline="0" dirty="0" smtClean="0"/>
                        <a:t>De la Información Financiera Gubernamental y la Cuenta Pública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u="none" strike="noStrike" kern="1200" baseline="0" dirty="0" smtClean="0"/>
                        <a:t>I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u="none" strike="noStrike" kern="1200" baseline="0" dirty="0" smtClean="0"/>
                        <a:t>De la Información Financiera Gubernamental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DEL 44 AL 51</a:t>
                      </a:r>
                      <a:endParaRPr lang="es-ES" sz="1000" dirty="0"/>
                    </a:p>
                  </a:txBody>
                  <a:tcPr/>
                </a:tc>
              </a:tr>
              <a:tr h="297198"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u="none" strike="noStrike" kern="1200" baseline="0" dirty="0" smtClean="0"/>
                        <a:t>II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u="none" strike="noStrike" kern="1200" baseline="0" dirty="0" smtClean="0"/>
                        <a:t>Del Contenido de la Cuenta Pública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DEL 52 AL 55</a:t>
                      </a:r>
                      <a:endParaRPr lang="es-ES" sz="1000" dirty="0"/>
                    </a:p>
                  </a:txBody>
                  <a:tcPr/>
                </a:tc>
              </a:tr>
              <a:tr h="237759">
                <a:tc rowSpan="5">
                  <a:txBody>
                    <a:bodyPr/>
                    <a:lstStyle/>
                    <a:p>
                      <a:endParaRPr lang="es-ES" sz="1000" u="none" strike="noStrike" kern="1200" baseline="0" dirty="0" smtClean="0"/>
                    </a:p>
                    <a:p>
                      <a:endParaRPr lang="es-ES" sz="1000" u="none" strike="noStrike" kern="1200" baseline="0" dirty="0" smtClean="0"/>
                    </a:p>
                    <a:p>
                      <a:endParaRPr lang="es-ES" sz="1000" u="none" strike="noStrike" kern="1200" baseline="0" dirty="0" smtClean="0"/>
                    </a:p>
                    <a:p>
                      <a:endParaRPr lang="es-ES" sz="1000" u="none" strike="noStrike" kern="1200" baseline="0" dirty="0" smtClean="0"/>
                    </a:p>
                    <a:p>
                      <a:endParaRPr lang="es-ES" sz="1000" u="none" strike="noStrike" kern="1200" baseline="0" dirty="0" smtClean="0"/>
                    </a:p>
                    <a:p>
                      <a:r>
                        <a:rPr lang="es-ES" sz="1000" u="none" strike="noStrike" kern="1200" baseline="0" dirty="0" smtClean="0"/>
                        <a:t>QUINTO</a:t>
                      </a:r>
                      <a:endParaRPr lang="es-ES" sz="10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s-ES" sz="1000" u="none" strike="noStrike" kern="1200" baseline="0" dirty="0" smtClean="0"/>
                    </a:p>
                    <a:p>
                      <a:endParaRPr lang="es-ES" sz="1000" u="none" strike="noStrike" kern="1200" baseline="0" dirty="0" smtClean="0"/>
                    </a:p>
                    <a:p>
                      <a:endParaRPr lang="es-ES" sz="1000" u="none" strike="noStrike" kern="1200" baseline="0" dirty="0" smtClean="0"/>
                    </a:p>
                    <a:p>
                      <a:endParaRPr lang="es-ES" sz="1000" u="none" strike="noStrike" kern="1200" baseline="0" dirty="0" smtClean="0"/>
                    </a:p>
                    <a:p>
                      <a:endParaRPr lang="es-ES" sz="1000" u="none" strike="noStrike" kern="1200" baseline="0" dirty="0" smtClean="0"/>
                    </a:p>
                    <a:p>
                      <a:r>
                        <a:rPr lang="es-ES" sz="1000" u="none" strike="noStrike" kern="1200" baseline="0" dirty="0" smtClean="0"/>
                        <a:t>De la Transparencia y Difusión de la Información Financiera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u="none" strike="noStrike" kern="1200" baseline="0" dirty="0" smtClean="0"/>
                        <a:t>I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u="none" strike="noStrike" kern="1200" baseline="0" dirty="0" smtClean="0"/>
                        <a:t>Disposiciones Generales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DEL 56 AL 59</a:t>
                      </a:r>
                      <a:endParaRPr lang="es-ES" sz="1000" dirty="0"/>
                    </a:p>
                  </a:txBody>
                  <a:tcPr/>
                </a:tc>
              </a:tr>
              <a:tr h="534957"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u="none" strike="noStrike" kern="1200" baseline="0" dirty="0" smtClean="0"/>
                        <a:t>II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u="none" strike="noStrike" kern="1200" baseline="0" dirty="0" smtClean="0"/>
                        <a:t>De la Información Financiera Relativa a la Elaboración de las Iniciativas de Ley de Ingresos y los Proyectos de Presupuesto de Egresos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DEL 60 AL 62</a:t>
                      </a:r>
                      <a:endParaRPr lang="es-ES" sz="1000" dirty="0"/>
                    </a:p>
                  </a:txBody>
                  <a:tcPr/>
                </a:tc>
              </a:tr>
              <a:tr h="386358"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u="none" strike="noStrike" kern="1200" baseline="0" dirty="0" smtClean="0"/>
                        <a:t>III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u="none" strike="noStrike" kern="1200" baseline="0" dirty="0" smtClean="0"/>
                        <a:t>De la Información Financiera Relativa a la Aprobación de las Leyes de Ingresos y de los Presupuestos de Egresos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DEL 63 AL 65</a:t>
                      </a:r>
                      <a:endParaRPr lang="es-ES" sz="1000" dirty="0"/>
                    </a:p>
                  </a:txBody>
                  <a:tcPr/>
                </a:tc>
              </a:tr>
              <a:tr h="260621"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u="none" strike="noStrike" kern="1200" baseline="0" dirty="0" smtClean="0"/>
                        <a:t>IV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u="none" strike="noStrike" kern="1200" baseline="0" dirty="0" smtClean="0"/>
                        <a:t>De la Información Relativa al Ejercicio Presupuestario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DEL 66 AL 78</a:t>
                      </a:r>
                      <a:endParaRPr lang="es-ES" sz="1000" dirty="0"/>
                    </a:p>
                  </a:txBody>
                  <a:tcPr/>
                </a:tc>
              </a:tr>
              <a:tr h="386358"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u="none" strike="noStrike" kern="1200" baseline="0" dirty="0" smtClean="0"/>
                        <a:t>V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u="none" strike="noStrike" kern="1200" baseline="0" dirty="0" smtClean="0"/>
                        <a:t>De la Información Financiera Relativa a la Evaluación y Rendición de Cuentas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DEL 79 AL 83</a:t>
                      </a:r>
                      <a:endParaRPr lang="es-ES" sz="1000" dirty="0"/>
                    </a:p>
                  </a:txBody>
                  <a:tcPr/>
                </a:tc>
              </a:tr>
              <a:tr h="252051">
                <a:tc>
                  <a:txBody>
                    <a:bodyPr/>
                    <a:lstStyle/>
                    <a:p>
                      <a:r>
                        <a:rPr lang="es-ES" sz="1000" u="none" strike="noStrike" kern="1200" baseline="0" dirty="0" smtClean="0"/>
                        <a:t>SEXTO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u="none" strike="noStrike" kern="1200" baseline="0" dirty="0" smtClean="0"/>
                        <a:t>De las Sanciones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u="none" strike="noStrike" kern="1200" baseline="0" dirty="0" smtClean="0"/>
                        <a:t>ÚNICO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DEL 84 AL 86</a:t>
                      </a:r>
                      <a:endParaRPr lang="es-ES" sz="1000" dirty="0"/>
                    </a:p>
                  </a:txBody>
                  <a:tcPr/>
                </a:tc>
              </a:tr>
              <a:tr h="267478">
                <a:tc gridSpan="2"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TRANSITORIOS (Ley Original)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DEL PRIMERO AL</a:t>
                      </a:r>
                      <a:r>
                        <a:rPr lang="es-MX" sz="1200" baseline="0" dirty="0" smtClean="0"/>
                        <a:t> DÉCIMO SEGUNDO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</a:tr>
              <a:tr h="267478"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dirty="0" smtClean="0"/>
                        <a:t>TRANSITORIOS (Decreto Ley Original)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200" baseline="0" dirty="0" smtClean="0"/>
                        <a:t>DEL PRIMERO AL SEGUNDO</a:t>
                      </a:r>
                      <a:endParaRPr lang="es-MX" sz="1200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67478"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dirty="0" smtClean="0"/>
                        <a:t>TRANSITORIOS (Decreto Reforma)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200" baseline="0" dirty="0" smtClean="0"/>
                        <a:t>DEL PRIMERO AL NOVENO</a:t>
                      </a:r>
                      <a:endParaRPr lang="es-MX" sz="1200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2 Grupo"/>
          <p:cNvGrpSpPr/>
          <p:nvPr/>
        </p:nvGrpSpPr>
        <p:grpSpPr>
          <a:xfrm>
            <a:off x="5258" y="0"/>
            <a:ext cx="9031238" cy="692696"/>
            <a:chOff x="5258" y="0"/>
            <a:chExt cx="9031238" cy="692696"/>
          </a:xfrm>
        </p:grpSpPr>
        <p:grpSp>
          <p:nvGrpSpPr>
            <p:cNvPr id="4" name="3 Grupo"/>
            <p:cNvGrpSpPr/>
            <p:nvPr/>
          </p:nvGrpSpPr>
          <p:grpSpPr>
            <a:xfrm>
              <a:off x="4816497" y="0"/>
              <a:ext cx="4219999" cy="692696"/>
              <a:chOff x="4816497" y="0"/>
              <a:chExt cx="4219999" cy="692696"/>
            </a:xfrm>
          </p:grpSpPr>
          <p:pic>
            <p:nvPicPr>
              <p:cNvPr id="6" name="5 Imagen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16497" y="0"/>
                <a:ext cx="1224135" cy="692696"/>
              </a:xfrm>
              <a:prstGeom prst="rect">
                <a:avLst/>
              </a:prstGeom>
            </p:spPr>
          </p:pic>
          <p:sp>
            <p:nvSpPr>
              <p:cNvPr id="7" name="6 CuadroTexto"/>
              <p:cNvSpPr txBox="1"/>
              <p:nvPr/>
            </p:nvSpPr>
            <p:spPr>
              <a:xfrm>
                <a:off x="6033928" y="96536"/>
                <a:ext cx="30025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Instituto de Administración Pública de Veracruz A.C</a:t>
                </a:r>
                <a:r>
                  <a:rPr lang="es-MX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s-MX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5" name="4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8" y="11078"/>
              <a:ext cx="1799117" cy="6816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9076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2418</TotalTime>
  <Words>4489</Words>
  <Application>Microsoft Office PowerPoint</Application>
  <PresentationFormat>Presentación en pantalla (4:3)</PresentationFormat>
  <Paragraphs>806</Paragraphs>
  <Slides>32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5" baseType="lpstr">
      <vt:lpstr>Tema de Office</vt:lpstr>
      <vt:lpstr>1_Tema de Office</vt:lpstr>
      <vt:lpstr>Diapositiva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Las leyes de orden público</vt:lpstr>
      <vt:lpstr>Artículo 2 de la Ley</vt:lpstr>
      <vt:lpstr>Presentación de PowerPoint</vt:lpstr>
      <vt:lpstr>Qué es la Armonización (artículo 4-I)</vt:lpstr>
      <vt:lpstr>Quienes son los Entes Públicos (artículo 4-XII)</vt:lpstr>
      <vt:lpstr>Facultades del CONAC (artículo 9)</vt:lpstr>
      <vt:lpstr>Presentación de PowerPoint</vt:lpstr>
      <vt:lpstr>Presentación de PowerPoint</vt:lpstr>
      <vt:lpstr>Presentación de PowerPoint</vt:lpstr>
      <vt:lpstr>Aplicación en el orden local (Artículo Cuarto Transitorios L.G.C.G.)                                 y Acuerdo de Interpretación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Marco teórico de referencia para conceptualizar el cómo hacer el registro contable y producir los estados financieros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LÁMINA 1 El artículo 73 que cita la reforma constitucional y su fecha de mayo 2008</dc:title>
  <dc:creator>Administrador</dc:creator>
  <cp:lastModifiedBy>Cesáreo López Luría</cp:lastModifiedBy>
  <cp:revision>236</cp:revision>
  <cp:lastPrinted>2013-10-11T21:06:35Z</cp:lastPrinted>
  <dcterms:created xsi:type="dcterms:W3CDTF">2013-06-01T00:31:22Z</dcterms:created>
  <dcterms:modified xsi:type="dcterms:W3CDTF">2013-10-11T22:39:05Z</dcterms:modified>
</cp:coreProperties>
</file>